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  <p:sldMasterId id="2147483802" r:id="rId2"/>
    <p:sldMasterId id="2147483814" r:id="rId3"/>
  </p:sldMasterIdLst>
  <p:notesMasterIdLst>
    <p:notesMasterId r:id="rId98"/>
  </p:notesMasterIdLst>
  <p:sldIdLst>
    <p:sldId id="376" r:id="rId4"/>
    <p:sldId id="377" r:id="rId5"/>
    <p:sldId id="256" r:id="rId6"/>
    <p:sldId id="257" r:id="rId7"/>
    <p:sldId id="258" r:id="rId8"/>
    <p:sldId id="259" r:id="rId9"/>
    <p:sldId id="260" r:id="rId10"/>
    <p:sldId id="263" r:id="rId11"/>
    <p:sldId id="264" r:id="rId12"/>
    <p:sldId id="266" r:id="rId13"/>
    <p:sldId id="267" r:id="rId14"/>
    <p:sldId id="273" r:id="rId15"/>
    <p:sldId id="274" r:id="rId16"/>
    <p:sldId id="276" r:id="rId17"/>
    <p:sldId id="275" r:id="rId18"/>
    <p:sldId id="277" r:id="rId19"/>
    <p:sldId id="379" r:id="rId20"/>
    <p:sldId id="278" r:id="rId21"/>
    <p:sldId id="380" r:id="rId22"/>
    <p:sldId id="279" r:id="rId23"/>
    <p:sldId id="280" r:id="rId24"/>
    <p:sldId id="281" r:id="rId25"/>
    <p:sldId id="382" r:id="rId26"/>
    <p:sldId id="282" r:id="rId27"/>
    <p:sldId id="283" r:id="rId28"/>
    <p:sldId id="383" r:id="rId29"/>
    <p:sldId id="268" r:id="rId30"/>
    <p:sldId id="357" r:id="rId31"/>
    <p:sldId id="269" r:id="rId32"/>
    <p:sldId id="270" r:id="rId33"/>
    <p:sldId id="272" r:id="rId34"/>
    <p:sldId id="261" r:id="rId35"/>
    <p:sldId id="262" r:id="rId36"/>
    <p:sldId id="284" r:id="rId37"/>
    <p:sldId id="285" r:id="rId38"/>
    <p:sldId id="353" r:id="rId39"/>
    <p:sldId id="378" r:id="rId40"/>
    <p:sldId id="304" r:id="rId41"/>
    <p:sldId id="286" r:id="rId42"/>
    <p:sldId id="287" r:id="rId43"/>
    <p:sldId id="306" r:id="rId44"/>
    <p:sldId id="307" r:id="rId45"/>
    <p:sldId id="308" r:id="rId46"/>
    <p:sldId id="347" r:id="rId47"/>
    <p:sldId id="310" r:id="rId48"/>
    <p:sldId id="311" r:id="rId49"/>
    <p:sldId id="312" r:id="rId50"/>
    <p:sldId id="321" r:id="rId51"/>
    <p:sldId id="322" r:id="rId52"/>
    <p:sldId id="324" r:id="rId53"/>
    <p:sldId id="325" r:id="rId54"/>
    <p:sldId id="363" r:id="rId55"/>
    <p:sldId id="351" r:id="rId56"/>
    <p:sldId id="352" r:id="rId57"/>
    <p:sldId id="370" r:id="rId58"/>
    <p:sldId id="350" r:id="rId59"/>
    <p:sldId id="371" r:id="rId60"/>
    <p:sldId id="361" r:id="rId61"/>
    <p:sldId id="362" r:id="rId62"/>
    <p:sldId id="348" r:id="rId63"/>
    <p:sldId id="326" r:id="rId64"/>
    <p:sldId id="349" r:id="rId65"/>
    <p:sldId id="328" r:id="rId66"/>
    <p:sldId id="330" r:id="rId67"/>
    <p:sldId id="331" r:id="rId68"/>
    <p:sldId id="332" r:id="rId69"/>
    <p:sldId id="344" r:id="rId70"/>
    <p:sldId id="345" r:id="rId71"/>
    <p:sldId id="346" r:id="rId72"/>
    <p:sldId id="333" r:id="rId73"/>
    <p:sldId id="334" r:id="rId74"/>
    <p:sldId id="338" r:id="rId75"/>
    <p:sldId id="335" r:id="rId76"/>
    <p:sldId id="336" r:id="rId77"/>
    <p:sldId id="337" r:id="rId78"/>
    <p:sldId id="339" r:id="rId79"/>
    <p:sldId id="340" r:id="rId80"/>
    <p:sldId id="341" r:id="rId81"/>
    <p:sldId id="342" r:id="rId82"/>
    <p:sldId id="343" r:id="rId83"/>
    <p:sldId id="354" r:id="rId84"/>
    <p:sldId id="355" r:id="rId85"/>
    <p:sldId id="356" r:id="rId86"/>
    <p:sldId id="358" r:id="rId87"/>
    <p:sldId id="359" r:id="rId88"/>
    <p:sldId id="360" r:id="rId89"/>
    <p:sldId id="364" r:id="rId90"/>
    <p:sldId id="381" r:id="rId91"/>
    <p:sldId id="365" r:id="rId92"/>
    <p:sldId id="367" r:id="rId93"/>
    <p:sldId id="372" r:id="rId94"/>
    <p:sldId id="373" r:id="rId95"/>
    <p:sldId id="374" r:id="rId96"/>
    <p:sldId id="375" r:id="rId9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F8236DB-318B-493B-B95A-A18214468F44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5946B04-6385-4A36-8D06-EF1AB4F19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90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Инна\Рабочий стол\герб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2875"/>
            <a:ext cx="100012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19A952-301F-4D55-9DE6-C81B1C1D3FE4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D7E904-0C77-49A8-BE5E-02A0BAE37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35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1F3A1-7AE2-4A2F-A7F7-F57C69527793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964BD-6A5E-4F40-990F-7D3DDC727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96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984250"/>
            <a:ext cx="2055813" cy="51435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84250"/>
            <a:ext cx="6016625" cy="51435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6D116-9A53-432B-BA98-308E9E9BF353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0959A-D7D0-4260-B819-38366BF45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009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038" y="984250"/>
            <a:ext cx="7234237" cy="14398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692E-87FA-4EE8-BCCE-5B6CFDA538D4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3ED3C-875C-47F3-BDFE-36175ED61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553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C0414-AF0B-496C-9070-53D1A5440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981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447EA-C729-4418-8960-FA9655E8B8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353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90CA1-3BC2-426B-B59F-46BE31B662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825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0B6F5-361E-4C2E-BF15-9F94471073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575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EDA55-A13D-4193-8556-BB6B463554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9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69847-F302-40DF-8DE6-5B473353D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218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BD7D5-4D4B-4721-9ED1-88134522F4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13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Инна\Рабочий стол\герб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14313"/>
            <a:ext cx="7239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ED819F-E1B5-4037-831B-C0E3DE3B3A13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8E86AB-7B12-4FEE-837B-809CA06F1D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625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B9EF1-9262-4008-B0B9-8E3070B6B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008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92BA9-3CEF-4DDE-8D82-FF82DB9E4E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196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84B5B-552B-4096-9A44-068DFD8BF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3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6198-AD51-40D0-B967-FE6A9E9B5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00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eopl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36913"/>
            <a:ext cx="391160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836613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55650" y="4005263"/>
            <a:ext cx="4248150" cy="17526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 sz="2200" b="1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0A2CD6-409D-4AC1-80D2-B0458D7D0A41}" type="datetimeFigureOut">
              <a:rPr lang="en-US"/>
              <a:pPr>
                <a:defRPr/>
              </a:pPr>
              <a:t>1/4/2018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444A1E-12E3-48FB-8316-56694CA0B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00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579B0-7B6B-4A4D-B1C4-EA18FF9F2E58}" type="datetimeFigureOut">
              <a:rPr lang="en-US"/>
              <a:pPr>
                <a:defRPr/>
              </a:pPr>
              <a:t>1/4/2018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45C0D-D7E9-4A3F-B973-76345C5618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53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25A4C-4E27-4E6B-BFF3-FBA6631219B3}" type="datetimeFigureOut">
              <a:rPr lang="en-US"/>
              <a:pPr>
                <a:defRPr/>
              </a:pPr>
              <a:t>1/4/2018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A5D4-5524-4F50-AF14-92CF18D6E7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37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4C1CA-E73D-4E0E-A169-89C0868F2C11}" type="datetimeFigureOut">
              <a:rPr lang="en-US"/>
              <a:pPr>
                <a:defRPr/>
              </a:pPr>
              <a:t>1/4/2018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F16B7-D136-428D-BD2D-96DE0A7201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89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98791-EE81-4851-9782-1E415CB82AC8}" type="datetimeFigureOut">
              <a:rPr lang="en-US"/>
              <a:pPr>
                <a:defRPr/>
              </a:pPr>
              <a:t>1/4/2018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D377B-0873-4AEB-938C-CFA2967C1D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29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6FC5E-6507-48C8-B6E9-23E296E9409E}" type="datetimeFigureOut">
              <a:rPr lang="en-US"/>
              <a:pPr>
                <a:defRPr/>
              </a:pPr>
              <a:t>1/4/2018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A257-A106-4822-A207-DC20EA7D7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7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D207C-C2EC-4A67-ABD4-9C1C6217CE57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95C31-C28D-49D5-9EA2-A0B9F9E0D1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833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B068D-92D7-43A4-BBE0-F4A646188D8E}" type="datetimeFigureOut">
              <a:rPr lang="en-US"/>
              <a:pPr>
                <a:defRPr/>
              </a:pPr>
              <a:t>1/4/2018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4FD60-614A-4291-A1A1-8F8F006815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397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91B69-A587-4009-8812-AE7C0BC889B0}" type="datetimeFigureOut">
              <a:rPr lang="en-US"/>
              <a:pPr>
                <a:defRPr/>
              </a:pPr>
              <a:t>1/4/2018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8F9AF-253A-4DC7-A41B-FC5B6ADE92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0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FA9BE-BB6A-4F87-81AB-4F720805432B}" type="datetimeFigureOut">
              <a:rPr lang="en-US"/>
              <a:pPr>
                <a:defRPr/>
              </a:pPr>
              <a:t>1/4/2018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718EF-43A9-48A8-AB6B-EAB3A9A4A5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399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5E48E-067A-4C66-B8EC-D22EFFA99E61}" type="datetimeFigureOut">
              <a:rPr lang="en-US"/>
              <a:pPr>
                <a:defRPr/>
              </a:pPr>
              <a:t>1/4/2018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8569-656A-4725-88E7-7B6301991F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99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C748F-5914-41E4-BA3D-8C4539F288CF}" type="datetimeFigureOut">
              <a:rPr lang="en-US"/>
              <a:pPr>
                <a:defRPr/>
              </a:pPr>
              <a:t>1/4/2018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A03FA-EECE-43D8-8AC2-1FD94CD744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172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3676-C53D-42CF-AC6B-D1A5625FB3CC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16CE2-CF37-482F-853A-A5F416B33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94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891A-0609-40CD-9ABA-994291AA30D3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030F1-1E81-4192-BC3D-763F70B92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8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88899-896C-4401-9E5A-76A9CAB50407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AEF1D-E9C6-4CDF-8DEB-4AC7F189B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48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44D14-6F56-4856-9790-D63295D44C3F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E39B-6ED1-4C25-B008-4D6BA4E54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07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36ECC-3DAB-4F88-821A-2326A1D6B832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FB34B-97C8-4349-A7C0-1F024828BA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53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B89AB-764C-4B87-B041-BC1ECA50F97E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7BF2C-9594-4C3A-9667-8742BF81D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55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-3222625" y="304800"/>
            <a:ext cx="11907838" cy="4722813"/>
            <a:chOff x="-2030" y="192"/>
            <a:chExt cx="7501" cy="2975"/>
          </a:xfrm>
        </p:grpSpPr>
        <p:sp>
          <p:nvSpPr>
            <p:cNvPr id="1032" name="Line 2"/>
            <p:cNvSpPr>
              <a:spLocks noChangeShapeType="1"/>
            </p:cNvSpPr>
            <p:nvPr/>
          </p:nvSpPr>
          <p:spPr bwMode="auto">
            <a:xfrm>
              <a:off x="912" y="1584"/>
              <a:ext cx="4560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1033" name="AutoShape 3"/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83 w 64000"/>
                <a:gd name="T1" fmla="*/ 0 h 64000"/>
                <a:gd name="T2" fmla="*/ 83 w 64000"/>
                <a:gd name="T3" fmla="*/ 0 h 64000"/>
                <a:gd name="T4" fmla="*/ 57 w 64000"/>
                <a:gd name="T5" fmla="*/ 41 h 64000"/>
                <a:gd name="T6" fmla="*/ 57 w 64000"/>
                <a:gd name="T7" fmla="*/ 2717868 h 64000"/>
                <a:gd name="T8" fmla="*/ 83 w 64000"/>
                <a:gd name="T9" fmla="*/ 0 h 64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44083 w 64000"/>
                <a:gd name="T16" fmla="*/ 1941873056 h 64000"/>
                <a:gd name="T17" fmla="*/ 44083 w 64000"/>
                <a:gd name="T18" fmla="*/ 29639 h 64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000" h="64000">
                  <a:moveTo>
                    <a:pt x="64000" y="32000"/>
                  </a:moveTo>
                  <a:lnTo>
                    <a:pt x="64000" y="32000"/>
                  </a:lnTo>
                  <a:lnTo>
                    <a:pt x="44083" y="64001"/>
                  </a:lnTo>
                  <a:lnTo>
                    <a:pt x="44083" y="2097151999"/>
                  </a:lnTo>
                  <a:lnTo>
                    <a:pt x="64000" y="32000"/>
                  </a:lnTo>
                  <a:close/>
                </a:path>
              </a:pathLst>
            </a:custGeom>
            <a:solidFill>
              <a:srgbClr val="99CC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  <p:sp>
          <p:nvSpPr>
            <p:cNvPr id="1034" name="AutoShape 4"/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101 w 64000"/>
                <a:gd name="T1" fmla="*/ 0 h 64000"/>
                <a:gd name="T2" fmla="*/ 101 w 64000"/>
                <a:gd name="T3" fmla="*/ 0 h 64000"/>
                <a:gd name="T4" fmla="*/ 101 w 64000"/>
                <a:gd name="T5" fmla="*/ -51 h 64000"/>
                <a:gd name="T6" fmla="*/ 101 w 64000"/>
                <a:gd name="T7" fmla="*/ 0 h 64000"/>
                <a:gd name="T8" fmla="*/ 101 w 64000"/>
                <a:gd name="T9" fmla="*/ 51 h 64000"/>
                <a:gd name="T10" fmla="*/ 101 w 64000"/>
                <a:gd name="T11" fmla="*/ 0 h 64000"/>
                <a:gd name="T12" fmla="*/ 81 w 64000"/>
                <a:gd name="T13" fmla="*/ 0 h 64000"/>
                <a:gd name="T14" fmla="*/ 81 w 64000"/>
                <a:gd name="T15" fmla="*/ 0 h 64000"/>
                <a:gd name="T16" fmla="*/ 101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727499522 w 64000"/>
                <a:gd name="T28" fmla="*/ 1687736805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64000" y="32000"/>
                  </a:moveTo>
                  <a:lnTo>
                    <a:pt x="64000" y="32000"/>
                  </a:lnTo>
                  <a:cubicBezTo>
                    <a:pt x="64000" y="14326"/>
                    <a:pt x="64000" y="0"/>
                    <a:pt x="64000" y="0"/>
                  </a:cubicBezTo>
                  <a:cubicBezTo>
                    <a:pt x="64000" y="0"/>
                    <a:pt x="64000" y="14326"/>
                    <a:pt x="64000" y="32000"/>
                  </a:cubicBezTo>
                  <a:cubicBezTo>
                    <a:pt x="64000" y="49673"/>
                    <a:pt x="64000" y="64000"/>
                    <a:pt x="64000" y="64000"/>
                  </a:cubicBezTo>
                  <a:cubicBezTo>
                    <a:pt x="64000" y="64000"/>
                    <a:pt x="64000" y="49673"/>
                    <a:pt x="64000" y="32000"/>
                  </a:cubicBezTo>
                  <a:lnTo>
                    <a:pt x="50994" y="32001"/>
                  </a:lnTo>
                  <a:lnTo>
                    <a:pt x="50994" y="31999"/>
                  </a:lnTo>
                  <a:lnTo>
                    <a:pt x="64000" y="32000"/>
                  </a:lnTo>
                  <a:close/>
                </a:path>
              </a:pathLst>
            </a:custGeom>
            <a:solidFill>
              <a:srgbClr val="0066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  <a:ea typeface="+mn-ea"/>
              </a:endParaRPr>
            </a:p>
          </p:txBody>
        </p:sp>
      </p:grp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443038" y="984250"/>
            <a:ext cx="72342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тексту заголовку клацніть мишею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8838" cy="452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000000"/>
                </a:solidFill>
                <a:latin typeface="+mn-lt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DF67B313-D9E1-4C9F-ADC8-0F0875F4405F}" type="datetimeFigureOut">
              <a:rPr lang="ru-RU"/>
              <a:pPr>
                <a:defRPr/>
              </a:pPr>
              <a:t>04.01.2018</a:t>
            </a:fld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+mn-lt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8838" cy="452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000000"/>
                </a:solidFill>
                <a:latin typeface="+mn-lt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5A456AAC-8D79-4635-BB0A-A89DEDDB4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редагування структури клацніть мишею</a:t>
            </a:r>
          </a:p>
          <a:p>
            <a:pPr lvl="1"/>
            <a:r>
              <a:rPr lang="en-GB" smtClean="0"/>
              <a:t>Другий рівень структури</a:t>
            </a:r>
          </a:p>
          <a:p>
            <a:pPr lvl="2"/>
            <a:r>
              <a:rPr lang="en-GB" smtClean="0"/>
              <a:t>Третій рівень структури</a:t>
            </a:r>
          </a:p>
          <a:p>
            <a:pPr lvl="3"/>
            <a:r>
              <a:rPr lang="en-GB" smtClean="0"/>
              <a:t>Четвертий рівень структури</a:t>
            </a:r>
          </a:p>
          <a:p>
            <a:pPr lvl="4"/>
            <a:r>
              <a:rPr lang="en-GB" smtClean="0"/>
              <a:t>П'ятий рівень структури</a:t>
            </a:r>
          </a:p>
          <a:p>
            <a:pPr lvl="4"/>
            <a:r>
              <a:rPr lang="en-GB" smtClean="0"/>
              <a:t>Шостий рівень структури</a:t>
            </a:r>
          </a:p>
          <a:p>
            <a:pPr lvl="4"/>
            <a:r>
              <a:rPr lang="en-GB" smtClean="0"/>
              <a:t>Сьомий рівень структури</a:t>
            </a:r>
          </a:p>
          <a:p>
            <a:pPr lvl="4"/>
            <a:r>
              <a:rPr lang="en-GB" smtClean="0"/>
              <a:t>Восьмий рівень структури</a:t>
            </a:r>
          </a:p>
          <a:p>
            <a:pPr lvl="4"/>
            <a:r>
              <a:rPr lang="en-GB" smtClean="0"/>
              <a:t>Дев'ятий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6666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6666"/>
          </a:solidFill>
          <a:latin typeface="Arial" charset="0"/>
          <a:ea typeface="SimSun" charset="0"/>
          <a:cs typeface="SimSun" charset="0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6666"/>
          </a:solidFill>
          <a:latin typeface="Arial" charset="0"/>
          <a:ea typeface="SimSun" charset="0"/>
          <a:cs typeface="SimSun" charset="0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6666"/>
          </a:solidFill>
          <a:latin typeface="Arial" charset="0"/>
          <a:ea typeface="SimSun" charset="0"/>
          <a:cs typeface="SimSun" charset="0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6666"/>
          </a:solidFill>
          <a:latin typeface="Arial" charset="0"/>
          <a:ea typeface="SimSun" charset="0"/>
          <a:cs typeface="SimSun" charset="0"/>
        </a:defRPr>
      </a:lvl5pPr>
      <a:lvl6pPr marL="25146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6666"/>
          </a:solidFill>
          <a:latin typeface="Arial" charset="0"/>
          <a:ea typeface="SimSun" charset="0"/>
          <a:cs typeface="SimSun" charset="0"/>
        </a:defRPr>
      </a:lvl6pPr>
      <a:lvl7pPr marL="29718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6666"/>
          </a:solidFill>
          <a:latin typeface="Arial" charset="0"/>
          <a:ea typeface="SimSun" charset="0"/>
          <a:cs typeface="SimSun" charset="0"/>
        </a:defRPr>
      </a:lvl7pPr>
      <a:lvl8pPr marL="34290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6666"/>
          </a:solidFill>
          <a:latin typeface="Arial" charset="0"/>
          <a:ea typeface="SimSun" charset="0"/>
          <a:cs typeface="SimSun" charset="0"/>
        </a:defRPr>
      </a:lvl8pPr>
      <a:lvl9pPr marL="3886200" indent="-228600" algn="l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6666"/>
          </a:solidFill>
          <a:latin typeface="Arial" charset="0"/>
          <a:ea typeface="SimSun" charset="0"/>
          <a:cs typeface="SimSun" charset="0"/>
        </a:defRPr>
      </a:lvl9pPr>
    </p:titleStyle>
    <p:bodyStyle>
      <a:lvl1pPr marL="342900" indent="-342900" algn="l" defTabSz="449263" rtl="0" fontAlgn="base">
        <a:spcBef>
          <a:spcPts val="7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19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19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spcBef>
          <a:spcPts val="4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 typeface="Times New Roman" pitchFamily="16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 typeface="Times New Roman" pitchFamily="16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Font typeface="Times New Roman" pitchFamily="16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B1BD6135-933A-4237-88B8-939826F5CF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Peopl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292600"/>
            <a:ext cx="25431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30196"/>
            </a:schemeClr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9E40756A-D1B7-4FF8-82A5-B5AC78AAE027}" type="datetimeFigureOut">
              <a:rPr lang="en-US"/>
              <a:pPr>
                <a:defRPr/>
              </a:pPr>
              <a:t>1/4/2018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DE03CC1C-06F7-4167-8DE8-BDB9FE50F5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50.png"/><Relationship Id="rId7" Type="http://schemas.openxmlformats.org/officeDocument/2006/relationships/hyperlink" Target="http://www.course-as.ru/download/ppt/Movies/Play_Subst02.mov" TargetMode="External"/><Relationship Id="rId2" Type="http://schemas.openxmlformats.org/officeDocument/2006/relationships/hyperlink" Target="http://www.course-as.ru/download/ppt/NAV.pps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hyperlink" Target="http://www.course-as.ru/download/ppt/Movies/PRINT.pps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://www.course-as.ru/download/ppt/GDB.pps" TargetMode="External"/><Relationship Id="rId9" Type="http://schemas.openxmlformats.org/officeDocument/2006/relationships/hyperlink" Target="http://www.course-as.ru/download/ppt/2D_Process-Rus.pdf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urse-as.ru/download/ppt/Movies/Play_Process.mov" TargetMode="External"/><Relationship Id="rId3" Type="http://schemas.openxmlformats.org/officeDocument/2006/relationships/hyperlink" Target="http://www.course-as.ru/download/ppt/play-CR.pps" TargetMode="External"/><Relationship Id="rId7" Type="http://schemas.openxmlformats.org/officeDocument/2006/relationships/hyperlink" Target="Movies/Play_DICOM.mov" TargetMode="External"/><Relationship Id="rId12" Type="http://schemas.openxmlformats.org/officeDocument/2006/relationships/hyperlink" Target="http://www.course-as.ru/download/ppt/play-US.pps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urse-as.ru/download/ppt/Movies/Play_FreeFrm.mov" TargetMode="External"/><Relationship Id="rId11" Type="http://schemas.openxmlformats.org/officeDocument/2006/relationships/hyperlink" Target="http://www.course-as.ru/download/ppt/play-CT.pps" TargetMode="External"/><Relationship Id="rId5" Type="http://schemas.openxmlformats.org/officeDocument/2006/relationships/hyperlink" Target="http://www.course-as.ru/download/ppt/play-ANGIO.pps" TargetMode="External"/><Relationship Id="rId10" Type="http://schemas.openxmlformats.org/officeDocument/2006/relationships/hyperlink" Target="http://www.course-as.ru/download/ppt/Movies/Play_RGBCT3D.mov" TargetMode="External"/><Relationship Id="rId4" Type="http://schemas.openxmlformats.org/officeDocument/2006/relationships/hyperlink" Target="http://www.course-as.ru/download/ppt/Movies/play_RF08.mov" TargetMode="External"/><Relationship Id="rId9" Type="http://schemas.openxmlformats.org/officeDocument/2006/relationships/hyperlink" Target="http://www.course-as.ru/download/ppt/Movies/Play_Subst02.mov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3347" y="-175113"/>
            <a:ext cx="7234237" cy="1439863"/>
          </a:xfrm>
        </p:spPr>
        <p:txBody>
          <a:bodyPr/>
          <a:lstStyle/>
          <a:p>
            <a:pPr algn="ctr"/>
            <a:r>
              <a:rPr lang="ru-RU" sz="2800" b="1" dirty="0" smtClean="0"/>
              <a:t>1. АСУ </a:t>
            </a:r>
            <a:r>
              <a:rPr lang="ru-RU" sz="2800" b="1" dirty="0"/>
              <a:t>(автоматизированная система управления) медицинским учреждением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imc.parus-s.ru/allimages/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81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82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428750" y="0"/>
            <a:ext cx="7234238" cy="1439863"/>
          </a:xfrm>
        </p:spPr>
        <p:txBody>
          <a:bodyPr/>
          <a:lstStyle/>
          <a:p>
            <a:r>
              <a:rPr lang="ru-RU" sz="2400" smtClean="0"/>
              <a:t>Диагностический комплекс для проведения нагрузочных и других функциональных электрокардиографических проб АЛЬТОН-ТЕСТ</a:t>
            </a:r>
          </a:p>
        </p:txBody>
      </p:sp>
      <p:pic>
        <p:nvPicPr>
          <p:cNvPr id="15363" name="Рисунок 7" descr="АЛЬТОН-ТЕСТ Диагностический комплекс для ЭКГ проб : Медтехника Сама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500188"/>
            <a:ext cx="4857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403648" y="27856"/>
            <a:ext cx="7956376" cy="1439863"/>
          </a:xfrm>
        </p:spPr>
        <p:txBody>
          <a:bodyPr/>
          <a:lstStyle/>
          <a:p>
            <a:r>
              <a:rPr lang="ru-RU" sz="3200" dirty="0" smtClean="0"/>
              <a:t>2.1.2. Электроэнцефалографические </a:t>
            </a:r>
            <a:r>
              <a:rPr lang="ru-RU" sz="3200" dirty="0" smtClean="0"/>
              <a:t>исследования "</a:t>
            </a:r>
            <a:r>
              <a:rPr lang="ru-RU" sz="3200" dirty="0" err="1" smtClean="0"/>
              <a:t>Энцефалан</a:t>
            </a:r>
            <a:r>
              <a:rPr lang="ru-RU" sz="3200" dirty="0" smtClean="0"/>
              <a:t>-ЭЭГ" 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5143500" y="1714500"/>
            <a:ext cx="3714750" cy="4525963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/>
              <a:t>Осуществляются как в телеметрическом, так и в автономном режиме (с возможностью накопления на карту памяти и последующей обработки), как в кабинете врача, так и в больничной палате, на дому у пациента, в машине скорой помощи, в полевых условиях.</a:t>
            </a:r>
          </a:p>
        </p:txBody>
      </p:sp>
      <p:pic>
        <p:nvPicPr>
          <p:cNvPr id="16388" name="Рисунок 1" descr="http://www.medicom-mtd.com/eng/Products/images/E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28813"/>
            <a:ext cx="489743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714500" y="214313"/>
            <a:ext cx="7234238" cy="566737"/>
          </a:xfrm>
        </p:spPr>
        <p:txBody>
          <a:bodyPr/>
          <a:lstStyle/>
          <a:p>
            <a:r>
              <a:rPr lang="ru-RU" smtClean="0"/>
              <a:t>Запись ЭЭГ</a:t>
            </a:r>
          </a:p>
        </p:txBody>
      </p:sp>
      <p:pic>
        <p:nvPicPr>
          <p:cNvPr id="17411" name="Рисунок 5" descr="http://www.medicom-mtd.com/htm/Study/EEG/2_e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143000"/>
            <a:ext cx="79295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500188" y="0"/>
            <a:ext cx="7234237" cy="1439863"/>
          </a:xfrm>
        </p:spPr>
        <p:txBody>
          <a:bodyPr/>
          <a:lstStyle/>
          <a:p>
            <a:pPr algn="ctr"/>
            <a:r>
              <a:rPr lang="ru-RU" sz="2800" smtClean="0"/>
              <a:t>В процессе записи ЭЭГ можно отмечать значимые события установкой маркеров, определенных пользователем. </a:t>
            </a:r>
          </a:p>
        </p:txBody>
      </p:sp>
      <p:pic>
        <p:nvPicPr>
          <p:cNvPr id="18435" name="Рисунок 27" descr="http://www.medicom-mtd.com/htm/Study/EEG/4_e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714500"/>
            <a:ext cx="6435725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500188" y="214313"/>
            <a:ext cx="7234237" cy="14398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Комплект оборудования «ЭНЦЕФАЛАН-ВИДЕО» для цифрового </a:t>
            </a:r>
            <a:r>
              <a:rPr lang="ru-RU" dirty="0" err="1" smtClean="0"/>
              <a:t>ЭЭГ-видеомониторинга</a:t>
            </a:r>
            <a:r>
              <a:rPr lang="ru-RU" dirty="0" smtClean="0"/>
              <a:t> </a:t>
            </a:r>
          </a:p>
        </p:txBody>
      </p:sp>
      <p:pic>
        <p:nvPicPr>
          <p:cNvPr id="20483" name="Picture 2" descr="общий вид комплекта для ЭЭГ-видеомониторин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71688"/>
            <a:ext cx="442118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общий вид комплекта для ЭЭГ-видеомониторин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2071688"/>
            <a:ext cx="3733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85750"/>
            <a:ext cx="7234237" cy="143986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/>
              <a:t>Спектральный анализ ЭЭГ-сигналов по всем отведениям в топическом виде, в виде топографических карт и табличных значений</a:t>
            </a:r>
          </a:p>
        </p:txBody>
      </p:sp>
      <p:pic>
        <p:nvPicPr>
          <p:cNvPr id="19459" name="Рисунок 39" descr="http://www.medicom-mtd.com/htm/Study/EEG/9_e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1714500"/>
            <a:ext cx="6437312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7750696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/>
              <a:t>2.1.3. ЭНМГ </a:t>
            </a:r>
            <a:r>
              <a:rPr lang="ru-RU" sz="2800" dirty="0"/>
              <a:t>"</a:t>
            </a:r>
            <a:r>
              <a:rPr lang="ru-RU" sz="2800" dirty="0" err="1"/>
              <a:t>Электронейромиография</a:t>
            </a:r>
            <a:r>
              <a:rPr lang="ru-RU" sz="2800" dirty="0"/>
              <a:t>" - это исследование периферической нервной системы.</a:t>
            </a:r>
            <a:endParaRPr lang="ru-RU" sz="2800" dirty="0" smtClean="0"/>
          </a:p>
        </p:txBody>
      </p:sp>
      <p:pic>
        <p:nvPicPr>
          <p:cNvPr id="21507" name="Picture 5" descr="http://www.bubnovsky-ufa.ru/images/en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3071813"/>
            <a:ext cx="53673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5" descr="Нейроми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45069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14847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/>
              <a:t>Нейромиоанализатор</a:t>
            </a:r>
            <a:r>
              <a:rPr lang="ru-RU" dirty="0"/>
              <a:t> НМА-4-01 </a:t>
            </a:r>
            <a:r>
              <a:rPr lang="ru-RU" dirty="0" smtClean="0"/>
              <a:t>«НЕЙРОМИАН»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234237" cy="1439863"/>
          </a:xfrm>
        </p:spPr>
        <p:txBody>
          <a:bodyPr/>
          <a:lstStyle/>
          <a:p>
            <a:r>
              <a:rPr lang="ru-RU" sz="1400" dirty="0"/>
              <a:t>Во время проведения ЭНМГ аппаратом производится импульс и проверяется ответная реакция мышечного волокна на сигнал, что позволяет определить следующее:</a:t>
            </a:r>
            <a:br>
              <a:rPr lang="ru-RU" sz="1400" dirty="0"/>
            </a:br>
            <a:r>
              <a:rPr lang="ru-RU" sz="1400" dirty="0" smtClean="0"/>
              <a:t>Способность </a:t>
            </a:r>
            <a:r>
              <a:rPr lang="ru-RU" sz="1400" dirty="0"/>
              <a:t>сокращения мышцы в ответ на стимул.</a:t>
            </a:r>
            <a:br>
              <a:rPr lang="ru-RU" sz="1400" dirty="0"/>
            </a:br>
            <a:r>
              <a:rPr lang="ru-RU" sz="1400" dirty="0"/>
              <a:t>Количество и качество прохождения импульса по нервным волокнам.</a:t>
            </a:r>
            <a:br>
              <a:rPr lang="ru-RU" sz="1400" dirty="0"/>
            </a:br>
            <a:r>
              <a:rPr lang="ru-RU" sz="1400" dirty="0"/>
              <a:t>Скорость проводимости импульса.</a:t>
            </a:r>
            <a:br>
              <a:rPr lang="ru-RU" sz="1400" dirty="0"/>
            </a:br>
            <a:r>
              <a:rPr lang="ru-RU" sz="1400" dirty="0"/>
              <a:t>Локализацию поражения нерва при его наличии.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026" name="Picture 2" descr="nevrolog_img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8297710" cy="376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61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25" y="142875"/>
            <a:ext cx="7234238" cy="143986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Методики </a:t>
            </a:r>
            <a:r>
              <a:rPr lang="ru-RU" dirty="0" err="1" smtClean="0"/>
              <a:t>электромиографических</a:t>
            </a:r>
            <a:r>
              <a:rPr lang="ru-RU" dirty="0" smtClean="0"/>
              <a:t> исследований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643063"/>
            <a:ext cx="29289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643063"/>
            <a:ext cx="29622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643063"/>
            <a:ext cx="30003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714375" y="542925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b="1">
                <a:latin typeface="Calibri" pitchFamily="34" charset="0"/>
              </a:rPr>
              <a:t>СПИ моторные</a:t>
            </a:r>
            <a:endParaRPr lang="ru-RU">
              <a:latin typeface="Calibri" pitchFamily="34" charset="0"/>
            </a:endParaRPr>
          </a:p>
        </p:txBody>
      </p:sp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3786188" y="5500688"/>
            <a:ext cx="180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b="1">
                <a:latin typeface="Calibri" pitchFamily="34" charset="0"/>
              </a:rPr>
              <a:t>СПИ–сенсорные</a:t>
            </a:r>
            <a:endParaRPr lang="ru-RU">
              <a:latin typeface="Calibri" pitchFamily="34" charset="0"/>
            </a:endParaRPr>
          </a:p>
        </p:txBody>
      </p:sp>
      <p:sp>
        <p:nvSpPr>
          <p:cNvPr id="22536" name="TextBox 9"/>
          <p:cNvSpPr txBox="1">
            <a:spLocks noChangeArrowheads="1"/>
          </p:cNvSpPr>
          <p:nvPr/>
        </p:nvSpPr>
        <p:spPr bwMode="auto">
          <a:xfrm>
            <a:off x="7215188" y="5429250"/>
            <a:ext cx="1001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b="1">
                <a:latin typeface="Calibri" pitchFamily="34" charset="0"/>
              </a:rPr>
              <a:t>F–волна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21125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4293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9127" r="20463" b="45436"/>
          <a:stretch/>
        </p:blipFill>
        <p:spPr bwMode="auto">
          <a:xfrm>
            <a:off x="836946" y="3490706"/>
            <a:ext cx="8011886" cy="332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21875" r="18907" b="23579"/>
          <a:stretch/>
        </p:blipFill>
        <p:spPr bwMode="auto">
          <a:xfrm>
            <a:off x="611560" y="188640"/>
            <a:ext cx="8201892" cy="399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35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41425"/>
            <a:ext cx="3500437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14" descr="НЕЙРОМИ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14438"/>
            <a:ext cx="478155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1500188" y="5143500"/>
            <a:ext cx="123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b="1">
                <a:latin typeface="Calibri" pitchFamily="34" charset="0"/>
              </a:rPr>
              <a:t>H-рефлекс</a:t>
            </a:r>
            <a:endParaRPr lang="ru-RU">
              <a:latin typeface="Calibri" pitchFamily="34" charset="0"/>
            </a:endParaRP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5357813" y="5143500"/>
            <a:ext cx="2503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b="1">
                <a:latin typeface="Calibri" pitchFamily="34" charset="0"/>
              </a:rPr>
              <a:t>Мигательный рефлекс</a:t>
            </a:r>
            <a:r>
              <a:rPr lang="ru-RU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642938"/>
            <a:ext cx="314325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Рисунок 17" descr="НЕЙРОМИ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4375"/>
            <a:ext cx="434816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1143000" y="4357688"/>
            <a:ext cx="31432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b="1">
                <a:latin typeface="Calibri" pitchFamily="34" charset="0"/>
              </a:rPr>
              <a:t>Поверхностная ЭМГ-экспресс</a:t>
            </a: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Позволяет оперативно исследовать большое число мышц с применением различных нагрузок.</a:t>
            </a: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5000625" y="4429125"/>
            <a:ext cx="3857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b="1">
                <a:latin typeface="Calibri" pitchFamily="34" charset="0"/>
              </a:rPr>
              <a:t>Игольчатая ЭМГ</a:t>
            </a:r>
            <a:r>
              <a:rPr lang="ru-RU">
                <a:latin typeface="Calibri" pitchFamily="34" charset="0"/>
              </a:rPr>
              <a:t>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Позволяет записать активность введения, спонтанную активность, ПДЕ и интерференционный паттерн.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1419653" y="27856"/>
            <a:ext cx="7715250" cy="939800"/>
          </a:xfrm>
        </p:spPr>
        <p:txBody>
          <a:bodyPr/>
          <a:lstStyle/>
          <a:p>
            <a:pPr algn="ctr"/>
            <a:r>
              <a:rPr lang="ru-RU" dirty="0" smtClean="0"/>
              <a:t>2.1.4. Исследования </a:t>
            </a:r>
            <a:r>
              <a:rPr lang="ru-RU" dirty="0" smtClean="0"/>
              <a:t>слуховых ВП</a:t>
            </a:r>
          </a:p>
        </p:txBody>
      </p:sp>
      <p:pic>
        <p:nvPicPr>
          <p:cNvPr id="25603" name="Picture 10" descr="http://www.neurosoft.bg/upload/NAdevic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219200"/>
            <a:ext cx="650081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2" descr="http://www.holthearingandbalance.co.uk/images/stories/AC440-woman-man-15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928813"/>
            <a:ext cx="328771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www.kroha.net/images/articles/audioskrining_774_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6200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84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714500" y="142875"/>
            <a:ext cx="7234238" cy="1439863"/>
          </a:xfrm>
        </p:spPr>
        <p:txBody>
          <a:bodyPr/>
          <a:lstStyle/>
          <a:p>
            <a:pPr algn="ctr"/>
            <a:r>
              <a:rPr lang="ru-RU" dirty="0" smtClean="0"/>
              <a:t>2.1.5. Исследования </a:t>
            </a:r>
            <a:r>
              <a:rPr lang="ru-RU" dirty="0" smtClean="0"/>
              <a:t>зрительных ВП на вспышку света</a:t>
            </a:r>
          </a:p>
        </p:txBody>
      </p:sp>
      <p:pic>
        <p:nvPicPr>
          <p:cNvPr id="26627" name="Рисунок 25" descr="НЕЙРОМИ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1678235"/>
            <a:ext cx="3935338" cy="471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5857875" y="1643063"/>
            <a:ext cx="3000375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dirty="0"/>
              <a:t>Исследование зрительных ВП дает возможность получить объективную информацию о состоянии зрительного нерва, объективно оценить остроту зрения и ее </a:t>
            </a:r>
            <a:r>
              <a:rPr lang="ru-RU" dirty="0" err="1"/>
              <a:t>корригируемость</a:t>
            </a:r>
            <a:r>
              <a:rPr lang="ru-RU" dirty="0" smtClean="0"/>
              <a:t>, провести </a:t>
            </a:r>
            <a:r>
              <a:rPr lang="ru-RU" dirty="0"/>
              <a:t>дифференциальную диагностику функциональных и органических нарушений</a:t>
            </a:r>
            <a:r>
              <a:rPr lang="ru-RU" dirty="0" smtClean="0"/>
              <a:t>, провести </a:t>
            </a:r>
            <a:r>
              <a:rPr lang="ru-RU" dirty="0"/>
              <a:t>оценку зрительных нарушений и их динамику при лечении.</a:t>
            </a:r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6" descr="НЕЙРОМИ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643063"/>
            <a:ext cx="428307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28" descr="НЕЙРОМИ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643063"/>
            <a:ext cx="4148138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5786438" y="5143500"/>
            <a:ext cx="2428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b="1">
                <a:latin typeface="Calibri" pitchFamily="34" charset="0"/>
              </a:rPr>
              <a:t>Исследования соматосенсорных ВП</a:t>
            </a:r>
            <a:endParaRPr lang="ru-RU">
              <a:latin typeface="Calibri" pitchFamily="34" charset="0"/>
            </a:endParaRP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1000125" y="5143500"/>
            <a:ext cx="3071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b="1">
                <a:latin typeface="Calibri" pitchFamily="34" charset="0"/>
              </a:rPr>
              <a:t>Исследования зрительных ВП на вспышку света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666285" cy="1439863"/>
          </a:xfrm>
        </p:spPr>
        <p:txBody>
          <a:bodyPr/>
          <a:lstStyle/>
          <a:p>
            <a:pPr algn="ctr"/>
            <a:r>
              <a:rPr lang="ru-RU" dirty="0"/>
              <a:t>Оптическая когерентная томография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628800"/>
            <a:ext cx="7422406" cy="4498950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/>
              <a:t>Оптическая когерентная томография – это метод исследования тканей глаза, позволяющий прижизненно получить изображение при помощи инфракрасного излучения в высоком пространственном разрешении.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569229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3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43000"/>
            <a:ext cx="8229600" cy="78581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100" dirty="0" smtClean="0"/>
              <a:t>2.1.6. </a:t>
            </a:r>
            <a:r>
              <a:rPr lang="ru-RU" sz="3100" dirty="0" err="1" smtClean="0"/>
              <a:t>Реографы-полианализаторы</a:t>
            </a:r>
            <a:r>
              <a:rPr lang="ru-RU" sz="3100" dirty="0" smtClean="0"/>
              <a:t> </a:t>
            </a:r>
            <a:r>
              <a:rPr lang="ru-RU" sz="3100" dirty="0" smtClean="0"/>
              <a:t>РГПА-6/12 </a:t>
            </a:r>
            <a:br>
              <a:rPr lang="ru-RU" sz="3100" dirty="0" smtClean="0"/>
            </a:br>
            <a:r>
              <a:rPr lang="ru-RU" sz="3100" dirty="0" smtClean="0"/>
              <a:t>“РЕАН-ПОЛИ” для комплексного исследования параметров кровообращения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571625"/>
            <a:ext cx="4286250" cy="5072063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err="1" smtClean="0"/>
              <a:t>Реографы-полианализаторы</a:t>
            </a:r>
            <a:r>
              <a:rPr lang="ru-RU" dirty="0" smtClean="0"/>
              <a:t> для комплексного исследования параметров кровообращения "РЕАН-ПОЛИ" разработаны на базе сигнального процессора ADSP-2181 KS-133 и 22-разрядных АЦП, выпускаются в 8 модификациях и обеспечивают регистрацию и анализ сигналов </a:t>
            </a:r>
            <a:r>
              <a:rPr lang="ru-RU" dirty="0" err="1" smtClean="0"/>
              <a:t>импедансной</a:t>
            </a:r>
            <a:r>
              <a:rPr lang="ru-RU" dirty="0" smtClean="0"/>
              <a:t> плетизмографии (реографии) по 6 каналам и физиологических сигналов по 6 полиграфическим каналам в любом сочетании: электрокардиограммы (ЭКГ), </a:t>
            </a:r>
            <a:r>
              <a:rPr lang="ru-RU" dirty="0" err="1" smtClean="0"/>
              <a:t>фотоплетимзограммы</a:t>
            </a:r>
            <a:r>
              <a:rPr lang="ru-RU" dirty="0" smtClean="0"/>
              <a:t> (ФПГ), кожно-гальванической реакции (КГР), </a:t>
            </a:r>
            <a:r>
              <a:rPr lang="ru-RU" dirty="0" err="1" smtClean="0"/>
              <a:t>сейсмокардиограммы</a:t>
            </a:r>
            <a:r>
              <a:rPr lang="ru-RU" dirty="0" smtClean="0"/>
              <a:t> (СКГ), пневмограммы (ПГ), температуры, давления. </a:t>
            </a:r>
          </a:p>
        </p:txBody>
      </p:sp>
      <p:pic>
        <p:nvPicPr>
          <p:cNvPr id="28676" name="Picture 8" descr="http://www.oborudunion.ru/l2403606/images/photocat/454x/10001603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928813"/>
            <a:ext cx="4494212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17198" r="3691" b="14011"/>
          <a:stretch>
            <a:fillRect/>
          </a:stretch>
        </p:blipFill>
        <p:spPr bwMode="auto">
          <a:xfrm>
            <a:off x="357188" y="428625"/>
            <a:ext cx="8624887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428625"/>
            <a:ext cx="82296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100" dirty="0" smtClean="0"/>
              <a:t>Топографическое картирование основных количественных показателей мозгового кровообращения.</a:t>
            </a:r>
            <a:endParaRPr lang="ru-RU" dirty="0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4572000" y="1643063"/>
            <a:ext cx="4286250" cy="5000625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 smtClean="0"/>
              <a:t>Реализовано топографическое картирование основных показателей мозгового кровотока (контролируются бассейны сонных, позвоночных и средних мозговых артерий) как в процессе съема, так и при обработке. Может быть одновременно выбрано несколько показателей из списка, характеризующих пульсовое кровенаполнение, </a:t>
            </a:r>
            <a:r>
              <a:rPr lang="ru-RU" sz="1800" dirty="0" err="1" smtClean="0"/>
              <a:t>эластико-тонические</a:t>
            </a:r>
            <a:r>
              <a:rPr lang="ru-RU" sz="1800" dirty="0" smtClean="0"/>
              <a:t> свойства артерий и тонус вен. На трехмерных моделях головы отражается пространственное распределение анализируемых характеристик. Такое представление облегчает восприятие врачом особенности регионарного кровотока и наличие межполушарной асимметрии.</a:t>
            </a:r>
          </a:p>
        </p:txBody>
      </p:sp>
      <p:pic>
        <p:nvPicPr>
          <p:cNvPr id="30724" name="Рисунок 87" descr="http://www.med-technika.ru/catalog/medicom/reanpoli/pic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71688"/>
            <a:ext cx="4286250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>
          <a:xfrm>
            <a:off x="714375" y="1500188"/>
            <a:ext cx="8101013" cy="3643312"/>
          </a:xfrm>
        </p:spPr>
        <p:txBody>
          <a:bodyPr/>
          <a:lstStyle/>
          <a:p>
            <a:pPr algn="ctr"/>
            <a:r>
              <a:rPr lang="ru-RU" sz="4800" b="1" dirty="0" smtClean="0"/>
              <a:t>2. Медицинские приборно-компьютерные системы (МПКС)</a:t>
            </a:r>
          </a:p>
        </p:txBody>
      </p:sp>
      <p:pic>
        <p:nvPicPr>
          <p:cNvPr id="7171" name="Picture 3" descr="C:\Documents and Settings\Инна\Рабочий стол\sop-te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63" y="285750"/>
            <a:ext cx="7234237" cy="1066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Программа оценки состояния на основе анализа сердечного ритма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4714875" y="1600200"/>
            <a:ext cx="3971925" cy="4525963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1800" smtClean="0"/>
              <a:t>Математический анализ сердечного ритма с представлением кардиоинтервалограммы, гистограммы, спектрограммы, скаттерграммы, таблицы расчетных статистических и спектральных показателей. </a:t>
            </a:r>
            <a:br>
              <a:rPr lang="ru-RU" sz="1800" smtClean="0"/>
            </a:br>
            <a:r>
              <a:rPr lang="ru-RU" sz="1800" smtClean="0"/>
              <a:t>Возможность сопоставления скаттерграмм по двум фрагментам записи путем их наложения (разными цветами) друг на друга. Настройка параметров визуализации скаттерграммы (точками и/или линиями, признак сглаживания скользящим окном настраиваемого размера, цвет, размер, границы диапазонов). </a:t>
            </a:r>
          </a:p>
        </p:txBody>
      </p:sp>
      <p:pic>
        <p:nvPicPr>
          <p:cNvPr id="31748" name="Рисунок 98" descr="http://www.med-technika.ru/catalog/medicom/reanpoli/pic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00250"/>
            <a:ext cx="45910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785813" y="285750"/>
            <a:ext cx="8229600" cy="1143000"/>
          </a:xfrm>
        </p:spPr>
        <p:txBody>
          <a:bodyPr/>
          <a:lstStyle/>
          <a:p>
            <a:pPr algn="ctr"/>
            <a:r>
              <a:rPr lang="ru-RU" sz="2800" smtClean="0"/>
              <a:t>СОВОКУПНЫЙ АНАЛИЗ ЭЛЕКТРИЧЕСКОЙ АКТИВНОСТИ И КРОВООБРАЩЕНИЯ ГОЛОВНОГО МОЗГА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5143500"/>
            <a:ext cx="8186738" cy="1525588"/>
          </a:xfrm>
        </p:spPr>
        <p:txBody>
          <a:bodyPr rtlCol="0">
            <a:normAutofit fontScale="4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Программное обеспечение позволяет проводить анализ полученных данных на различных временных интервалах, в необходимых комбинациях с применением разнообразных методов компьютерной обработки и визуализации.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Синхронная регистрация ЭЭГ, РЭГ, СМА и других сигналов с возможностью сжатого представления в едином временном масштабе трендов физиологических показателей позволяет расширить диагностические возможности при исследовании различных заболеваний и нарушений. </a:t>
            </a:r>
          </a:p>
        </p:txBody>
      </p:sp>
      <p:pic>
        <p:nvPicPr>
          <p:cNvPr id="32772" name="Picture 6" descr="http://www.medicom-mtd.com/htm/Products/gallery/images/rean-poly0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571625"/>
            <a:ext cx="62865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768975"/>
          </a:xfrm>
        </p:spPr>
        <p:txBody>
          <a:bodyPr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2.2</a:t>
            </a:r>
            <a:r>
              <a:rPr lang="ru-RU" b="1" dirty="0" smtClean="0">
                <a:solidFill>
                  <a:srgbClr val="002060"/>
                </a:solidFill>
              </a:rPr>
              <a:t>. Мониторинг пациентов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ru-RU" b="1" dirty="0" smtClean="0"/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 предназначен для наблюдения за состоянием физиологических параметров больных, экспресс-анализ и оповещения врачебного персонала о критических и </a:t>
            </a:r>
            <a:r>
              <a:rPr lang="ru-RU" dirty="0" err="1" smtClean="0"/>
              <a:t>предкритических</a:t>
            </a:r>
            <a:r>
              <a:rPr lang="ru-RU" dirty="0" smtClean="0"/>
              <a:t> состояниях пациентов по значениям контролируемых параметров, накопления и хранения информации с целью выявления неблагополучной динамики жизненно важных показателей состояния больных.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63" y="214313"/>
            <a:ext cx="8072437" cy="8382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Классификация мониторных систем по назначению: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9163" y="1643063"/>
            <a:ext cx="8224837" cy="4522787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операционный мониторинг;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 smtClean="0"/>
              <a:t>кардиомониторирование</a:t>
            </a:r>
            <a:r>
              <a:rPr lang="ru-RU" dirty="0" smtClean="0"/>
              <a:t> в период оказания экстренной медицинской помощи;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мониторинг больных отделений интенсивной терапии;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суточное </a:t>
            </a:r>
            <a:r>
              <a:rPr lang="ru-RU" dirty="0" err="1" smtClean="0"/>
              <a:t>мониторирование</a:t>
            </a:r>
            <a:r>
              <a:rPr lang="ru-RU" dirty="0" smtClean="0"/>
              <a:t> электрофизиологических показателей;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телеметрия электрофизиологических сигналов;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индивидуальный мониторинг жизненно важных параметров (</a:t>
            </a:r>
            <a:r>
              <a:rPr lang="ru-RU" dirty="0" err="1" smtClean="0"/>
              <a:t>аутотрансляция</a:t>
            </a:r>
            <a:r>
              <a:rPr lang="ru-RU" dirty="0" smtClean="0"/>
              <a:t> по телефону);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мониторинг интегрального состояния жизненно важных физиологических систем стационарных больных.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214313"/>
            <a:ext cx="7234238" cy="10668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Центральная мониторная станция </a:t>
            </a:r>
            <a:r>
              <a:rPr lang="ru-RU" dirty="0" err="1" smtClean="0"/>
              <a:t>Acuity</a:t>
            </a:r>
            <a:endParaRPr lang="ru-RU" dirty="0" smtClean="0"/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4857750" y="1428750"/>
            <a:ext cx="3829050" cy="4525963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000" dirty="0" smtClean="0"/>
              <a:t>Центральная станция </a:t>
            </a:r>
            <a:r>
              <a:rPr lang="ru-RU" sz="2000" dirty="0" err="1" smtClean="0"/>
              <a:t>Acuity</a:t>
            </a:r>
            <a:r>
              <a:rPr lang="ru-RU" sz="2000" dirty="0" smtClean="0"/>
              <a:t> предлагает гибкие решения для мониторинга и позволяет подключать мониторы по проводной или беспроводной связи. Простой легкий в использовании интерфейс для мониторинга до 60 пациентов с одного компьютера. Отображение данных пациента в режиме реального времени, до 96 часов максимально подробной информации о кривых и событиях ST и аритмиях.</a:t>
            </a:r>
          </a:p>
        </p:txBody>
      </p:sp>
      <p:pic>
        <p:nvPicPr>
          <p:cNvPr id="35844" name="Picture 2" descr="Центральная мониторная станция Acu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928813"/>
            <a:ext cx="43989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714500" y="285750"/>
            <a:ext cx="7234238" cy="709613"/>
          </a:xfrm>
        </p:spPr>
        <p:txBody>
          <a:bodyPr/>
          <a:lstStyle/>
          <a:p>
            <a:pPr algn="ctr"/>
            <a:r>
              <a:rPr lang="ru-RU" smtClean="0"/>
              <a:t>Монитор пациента</a:t>
            </a:r>
          </a:p>
        </p:txBody>
      </p:sp>
      <p:pic>
        <p:nvPicPr>
          <p:cNvPr id="36867" name="Picture 5" descr="http://www.svsmedical.kz/info/konf-taldykorgan/img/mo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000250"/>
            <a:ext cx="7358063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714500" y="285750"/>
            <a:ext cx="7234238" cy="781050"/>
          </a:xfrm>
        </p:spPr>
        <p:txBody>
          <a:bodyPr/>
          <a:lstStyle/>
          <a:p>
            <a:r>
              <a:rPr lang="ru-RU" smtClean="0"/>
              <a:t>Дисплей ЭЭГ</a:t>
            </a:r>
          </a:p>
        </p:txBody>
      </p:sp>
      <p:pic>
        <p:nvPicPr>
          <p:cNvPr id="37891" name="Picture 2" descr="http://www.svsmedical.kz/info/konf-taldykorgan/img/mon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714500"/>
            <a:ext cx="6072188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1062" cy="3453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92896"/>
            <a:ext cx="5323340" cy="425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64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1259632" y="2852936"/>
            <a:ext cx="7500938" cy="3154362"/>
          </a:xfrm>
        </p:spPr>
        <p:txBody>
          <a:bodyPr/>
          <a:lstStyle/>
          <a:p>
            <a:pPr algn="ctr"/>
            <a:r>
              <a:rPr lang="ru-RU" sz="2800" dirty="0" smtClean="0"/>
              <a:t>2.3</a:t>
            </a:r>
            <a:r>
              <a:rPr lang="ru-RU" sz="2800" dirty="0" smtClean="0"/>
              <a:t>. Клиническая  лабораторная  диагностика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представляет собой диагностическую процедуру, состоящую из совокупности исследований </a:t>
            </a:r>
            <a:r>
              <a:rPr lang="en-US" sz="2000" dirty="0" smtClean="0"/>
              <a:t>in Vitro</a:t>
            </a:r>
            <a:r>
              <a:rPr lang="ru-RU" sz="2000" dirty="0" smtClean="0"/>
              <a:t> биоматериала человеческого организма, основанных на использовании гематологических, общеклинических, паразитарных, биохимических, иммунологических, серологических, молекулярно-биологических, бактериологических, генетических,  цитологических, токсикологических, вирусологических методов, сопоставления результатов этих методов с клиническими данными и формирования лабораторного заключения.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1714500" y="285750"/>
            <a:ext cx="7234238" cy="709613"/>
          </a:xfrm>
        </p:spPr>
        <p:txBody>
          <a:bodyPr/>
          <a:lstStyle/>
          <a:p>
            <a:r>
              <a:rPr lang="ru-RU" sz="3200" dirty="0" smtClean="0"/>
              <a:t>2.3.1. Биохимический </a:t>
            </a:r>
            <a:r>
              <a:rPr lang="ru-RU" sz="3200" dirty="0" smtClean="0"/>
              <a:t>анализатор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88" y="1500188"/>
            <a:ext cx="3829050" cy="4525962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Назначение: определение химических веществ в жидких средах организма, а именно в сыворотке и плазме крови, моче, ликворе и других жидких средах с аналогичными реологическими свойствами. Область применения: лаборатории лечебно - профилактических, специализированных и научно исследовательских учреждений медико-биологического профиля. </a:t>
            </a:r>
          </a:p>
        </p:txBody>
      </p:sp>
      <p:pic>
        <p:nvPicPr>
          <p:cNvPr id="39940" name="Picture 6" descr="http://www.ld.ru/catalog/firms/ilab/images/il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929063"/>
            <a:ext cx="23812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8" descr="http://www.ld.ru/catalog/firms/ortho/images/VITROS-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214438"/>
            <a:ext cx="38100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857250" y="1000125"/>
            <a:ext cx="7800975" cy="5368925"/>
          </a:xfrm>
        </p:spPr>
        <p:txBody>
          <a:bodyPr/>
          <a:lstStyle/>
          <a:p>
            <a:pPr algn="ctr"/>
            <a:r>
              <a:rPr lang="ru-RU" dirty="0" smtClean="0"/>
              <a:t>МПКС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предназначены для информационной поддержки и/или автоматизации диагностического и лечебного процесса, осуществляемых при непосредственном контакте с организмом пациента.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http://www.ru.all.biz/img/ru/catalog/87549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4643438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7761684" cy="495300"/>
          </a:xfrm>
        </p:spPr>
        <p:txBody>
          <a:bodyPr/>
          <a:lstStyle/>
          <a:p>
            <a:r>
              <a:rPr lang="ru-RU" sz="2800" dirty="0" smtClean="0"/>
              <a:t>2.3.2. Иммуногематологический </a:t>
            </a:r>
            <a:r>
              <a:rPr lang="ru-RU" sz="2800" dirty="0" smtClean="0"/>
              <a:t>анализатор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5" y="1600200"/>
            <a:ext cx="4257675" cy="4525963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Биохимический анализ крови</a:t>
            </a:r>
            <a:r>
              <a:rPr lang="ru-RU" dirty="0" smtClean="0"/>
              <a:t> — это лабораторный метод исследования, использующийся в медицине, который отражает функциональное состояние органов и систем организма человека. Он позволяет определить функцию печени, почек, активный воспалительный процесс, ревматический процесс, а также нарушение водно-солевого обмена и дисбаланс микроэлементов. Биохимический анализ помогает грамотно поставить диагноз, назначить и скорректировать лечение, а также определить стадию заболевания.</a:t>
            </a:r>
          </a:p>
        </p:txBody>
      </p:sp>
      <p:pic>
        <p:nvPicPr>
          <p:cNvPr id="40965" name="Picture 8" descr="Анализатор иммуногематологический ручной BioV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643438"/>
            <a:ext cx="35385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Содержимое 2"/>
          <p:cNvSpPr>
            <a:spLocks noGrp="1"/>
          </p:cNvSpPr>
          <p:nvPr>
            <p:ph idx="1"/>
          </p:nvPr>
        </p:nvSpPr>
        <p:spPr>
          <a:xfrm>
            <a:off x="1214438" y="714375"/>
            <a:ext cx="7715250" cy="5411788"/>
          </a:xfrm>
        </p:spPr>
        <p:txBody>
          <a:bodyPr>
            <a:normAutofit fontScale="77500" lnSpcReduction="20000"/>
          </a:bodyPr>
          <a:lstStyle/>
          <a:p>
            <a:pPr algn="ctr"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Обработка изображений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ru-RU" sz="4400" b="1" dirty="0" smtClean="0"/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ru-RU" sz="4400" b="1" dirty="0" smtClean="0"/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ru-RU" sz="4400" b="1" dirty="0" smtClean="0"/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4400" b="1" dirty="0" smtClean="0"/>
              <a:t> </a:t>
            </a:r>
            <a:r>
              <a:rPr lang="ru-RU" sz="4400" dirty="0" smtClean="0"/>
              <a:t>является многоплановой задачей фильтрации сигналов, геометрической коррекции, градиентной коррекции, усиления локальных контрастов, резкости, восстановления изображения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6"/>
          <p:cNvSpPr>
            <a:spLocks noChangeArrowheads="1"/>
          </p:cNvSpPr>
          <p:nvPr/>
        </p:nvSpPr>
        <p:spPr bwMode="auto">
          <a:xfrm>
            <a:off x="1187624" y="116632"/>
            <a:ext cx="7956376" cy="80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/>
          <a:p>
            <a:pPr defTabSz="912813"/>
            <a:r>
              <a:rPr lang="ru-RU" sz="2400" dirty="0">
                <a:solidFill>
                  <a:schemeClr val="accent1"/>
                </a:solidFill>
                <a:latin typeface="Calibri" pitchFamily="34" charset="0"/>
              </a:rPr>
              <a:t>Главные Элементы</a:t>
            </a:r>
            <a:r>
              <a:rPr lang="en-US" sz="2400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ru-RU" sz="2400" i="1" dirty="0">
                <a:solidFill>
                  <a:schemeClr val="accent1"/>
                </a:solidFill>
                <a:latin typeface="Calibri" pitchFamily="34" charset="0"/>
              </a:rPr>
              <a:t>Станция AS_GSV</a:t>
            </a:r>
            <a:br>
              <a:rPr lang="ru-RU" sz="2400" i="1" dirty="0">
                <a:solidFill>
                  <a:schemeClr val="accent1"/>
                </a:solidFill>
                <a:latin typeface="Calibri" pitchFamily="34" charset="0"/>
              </a:rPr>
            </a:br>
            <a:r>
              <a:rPr lang="ru-RU" sz="2400" i="1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ru-RU" sz="2400" i="1" dirty="0" smtClean="0">
                <a:solidFill>
                  <a:schemeClr val="accent1"/>
                </a:solidFill>
                <a:latin typeface="Calibri" pitchFamily="34" charset="0"/>
              </a:rPr>
              <a:t>Обработки </a:t>
            </a:r>
            <a:r>
              <a:rPr lang="ru-RU" sz="2400" i="1" dirty="0">
                <a:solidFill>
                  <a:schemeClr val="accent1"/>
                </a:solidFill>
                <a:latin typeface="Calibri" pitchFamily="34" charset="0"/>
              </a:rPr>
              <a:t>и </a:t>
            </a:r>
            <a:r>
              <a:rPr lang="ru-RU" sz="2400" i="1" dirty="0" smtClean="0">
                <a:solidFill>
                  <a:schemeClr val="accent1"/>
                </a:solidFill>
                <a:latin typeface="Calibri" pitchFamily="34" charset="0"/>
              </a:rPr>
              <a:t>Визуализации Медицинских </a:t>
            </a:r>
            <a:r>
              <a:rPr lang="ru-RU" sz="2400" i="1" dirty="0">
                <a:solidFill>
                  <a:schemeClr val="accent1"/>
                </a:solidFill>
                <a:latin typeface="Calibri" pitchFamily="34" charset="0"/>
              </a:rPr>
              <a:t>Изображений</a:t>
            </a:r>
            <a:endParaRPr lang="ru-RU" sz="24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44035" name="Text Box 57"/>
          <p:cNvSpPr txBox="1">
            <a:spLocks noChangeArrowheads="1"/>
          </p:cNvSpPr>
          <p:nvPr/>
        </p:nvSpPr>
        <p:spPr bwMode="auto">
          <a:xfrm>
            <a:off x="457200" y="1022350"/>
            <a:ext cx="52466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44036" name="Text Box 59"/>
          <p:cNvSpPr txBox="1">
            <a:spLocks noChangeArrowheads="1"/>
          </p:cNvSpPr>
          <p:nvPr/>
        </p:nvSpPr>
        <p:spPr bwMode="auto">
          <a:xfrm>
            <a:off x="857250" y="4643438"/>
            <a:ext cx="5475288" cy="865187"/>
          </a:xfrm>
          <a:prstGeom prst="rect">
            <a:avLst/>
          </a:prstGeom>
          <a:solidFill>
            <a:srgbClr val="000000">
              <a:alpha val="25098"/>
            </a:srgbClr>
          </a:solidFill>
          <a:ln w="19050">
            <a:solidFill>
              <a:schemeClr val="folHlink"/>
            </a:solidFill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>
            <a:lvl1pPr marL="6350" indent="-63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600" i="1">
                <a:solidFill>
                  <a:srgbClr val="FFEC9D"/>
                </a:solidFill>
                <a:latin typeface="Calibri" pitchFamily="34" charset="0"/>
              </a:rPr>
              <a:t>Графическая База Данных</a:t>
            </a:r>
            <a:r>
              <a:rPr lang="en-US" sz="2600">
                <a:solidFill>
                  <a:srgbClr val="CCFFFF"/>
                </a:solidFill>
                <a:latin typeface="Calibri" pitchFamily="34" charset="0"/>
              </a:rPr>
              <a:t> </a:t>
            </a:r>
            <a:r>
              <a:rPr lang="ru-RU" sz="2600">
                <a:solidFill>
                  <a:srgbClr val="CCFFFF"/>
                </a:solidFill>
                <a:latin typeface="Calibri" pitchFamily="34" charset="0"/>
              </a:rPr>
              <a:t>–</a:t>
            </a:r>
            <a:r>
              <a:rPr lang="en-US" sz="2600">
                <a:solidFill>
                  <a:srgbClr val="CCFFFF"/>
                </a:solidFill>
                <a:latin typeface="Calibri" pitchFamily="34" charset="0"/>
              </a:rPr>
              <a:t> </a:t>
            </a:r>
            <a:r>
              <a:rPr lang="ru-RU" sz="2600">
                <a:solidFill>
                  <a:srgbClr val="CCFFFF"/>
                </a:solidFill>
                <a:latin typeface="Calibri" pitchFamily="34" charset="0"/>
              </a:rPr>
              <a:t>как</a:t>
            </a:r>
            <a:r>
              <a:rPr lang="en-US" sz="2600">
                <a:solidFill>
                  <a:srgbClr val="CCFFFF"/>
                </a:solidFill>
                <a:latin typeface="Calibri" pitchFamily="34" charset="0"/>
              </a:rPr>
              <a:t> </a:t>
            </a:r>
            <a:r>
              <a:rPr lang="ru-RU" sz="2600">
                <a:solidFill>
                  <a:srgbClr val="CCFFFF"/>
                </a:solidFill>
                <a:latin typeface="Calibri" pitchFamily="34" charset="0"/>
              </a:rPr>
              <a:t>Графическая История Болезни</a:t>
            </a:r>
          </a:p>
        </p:txBody>
      </p:sp>
      <p:sp>
        <p:nvSpPr>
          <p:cNvPr id="44037" name="Text Box 60">
            <a:hlinkClick r:id="rId2"/>
          </p:cNvPr>
          <p:cNvSpPr txBox="1">
            <a:spLocks noChangeArrowheads="1"/>
          </p:cNvSpPr>
          <p:nvPr/>
        </p:nvSpPr>
        <p:spPr bwMode="auto">
          <a:xfrm>
            <a:off x="917575" y="5541963"/>
            <a:ext cx="58943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711" tIns="32653" rIns="25711" bIns="32653">
            <a:spAutoFit/>
          </a:bodyPr>
          <a:lstStyle>
            <a:lvl1pPr marL="258763" indent="-258763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u="sng">
                <a:latin typeface="Calibri" pitchFamily="34" charset="0"/>
              </a:rPr>
              <a:t>Navigator</a:t>
            </a:r>
            <a:r>
              <a:rPr lang="en-US">
                <a:latin typeface="Calibri" pitchFamily="34" charset="0"/>
              </a:rPr>
              <a:t> </a:t>
            </a:r>
            <a:r>
              <a:rPr lang="ru-RU">
                <a:latin typeface="Calibri" pitchFamily="34" charset="0"/>
              </a:rPr>
              <a:t>работы с</a:t>
            </a:r>
            <a:r>
              <a:rPr lang="en-US">
                <a:latin typeface="Calibri" pitchFamily="34" charset="0"/>
              </a:rPr>
              <a:t> DICOM </a:t>
            </a:r>
            <a:r>
              <a:rPr lang="ru-RU">
                <a:latin typeface="Calibri" pitchFamily="34" charset="0"/>
              </a:rPr>
              <a:t>файлами в </a:t>
            </a:r>
            <a:r>
              <a:rPr lang="en-US">
                <a:latin typeface="Calibri" pitchFamily="34" charset="0"/>
              </a:rPr>
              <a:t> </a:t>
            </a:r>
            <a:r>
              <a:rPr lang="ru-RU">
                <a:latin typeface="Calibri" pitchFamily="34" charset="0"/>
              </a:rPr>
              <a:t>Графической Базе Данных </a:t>
            </a:r>
            <a:r>
              <a:rPr lang="ru-RU" i="1">
                <a:latin typeface="Calibri" pitchFamily="34" charset="0"/>
              </a:rPr>
              <a:t>(</a:t>
            </a:r>
            <a:r>
              <a:rPr lang="en-US" i="1">
                <a:latin typeface="Calibri" pitchFamily="34" charset="0"/>
              </a:rPr>
              <a:t>Graphical DataBase</a:t>
            </a:r>
            <a:r>
              <a:rPr lang="ru-RU" i="1">
                <a:latin typeface="Calibri" pitchFamily="34" charset="0"/>
              </a:rPr>
              <a:t>)</a:t>
            </a:r>
            <a:r>
              <a:rPr lang="en-US" sz="2000">
                <a:latin typeface="Calibri" pitchFamily="34" charset="0"/>
              </a:rPr>
              <a:t> 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44038" name="Text Box 61"/>
          <p:cNvSpPr txBox="1">
            <a:spLocks noChangeArrowheads="1"/>
          </p:cNvSpPr>
          <p:nvPr/>
        </p:nvSpPr>
        <p:spPr bwMode="auto">
          <a:xfrm>
            <a:off x="928688" y="1000125"/>
            <a:ext cx="6199187" cy="866775"/>
          </a:xfrm>
          <a:prstGeom prst="rect">
            <a:avLst/>
          </a:prstGeom>
          <a:solidFill>
            <a:srgbClr val="000000">
              <a:alpha val="25098"/>
            </a:srgbClr>
          </a:solidFill>
          <a:ln w="19050">
            <a:solidFill>
              <a:schemeClr val="folHlink"/>
            </a:solidFill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>
            <a:lvl1pPr defTabSz="912813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600" i="1" dirty="0">
                <a:solidFill>
                  <a:srgbClr val="FFEC9D"/>
                </a:solidFill>
                <a:latin typeface="Calibri" pitchFamily="34" charset="0"/>
              </a:rPr>
              <a:t>Профессиональная</a:t>
            </a:r>
            <a:r>
              <a:rPr lang="en-US" sz="2600" dirty="0">
                <a:solidFill>
                  <a:srgbClr val="FFEC9D"/>
                </a:solidFill>
                <a:latin typeface="Calibri" pitchFamily="34" charset="0"/>
              </a:rPr>
              <a:t> </a:t>
            </a:r>
            <a:r>
              <a:rPr lang="en-US" sz="2600" i="1" dirty="0">
                <a:solidFill>
                  <a:srgbClr val="FFEC9D"/>
                </a:solidFill>
                <a:latin typeface="Calibri" pitchFamily="34" charset="0"/>
              </a:rPr>
              <a:t>2D </a:t>
            </a:r>
            <a:r>
              <a:rPr lang="ru-RU" sz="2600" i="1" dirty="0">
                <a:solidFill>
                  <a:srgbClr val="FFEC9D"/>
                </a:solidFill>
                <a:latin typeface="Calibri" pitchFamily="34" charset="0"/>
              </a:rPr>
              <a:t>Обработка</a:t>
            </a:r>
            <a:r>
              <a:rPr lang="en-US" sz="2600" i="1" dirty="0">
                <a:solidFill>
                  <a:srgbClr val="FFEC9D"/>
                </a:solidFill>
                <a:latin typeface="Calibri" pitchFamily="34" charset="0"/>
              </a:rPr>
              <a:t> </a:t>
            </a:r>
            <a:r>
              <a:rPr lang="ru-RU" sz="2600" i="1" dirty="0">
                <a:solidFill>
                  <a:srgbClr val="FFEC9D"/>
                </a:solidFill>
                <a:latin typeface="Calibri" pitchFamily="34" charset="0"/>
              </a:rPr>
              <a:t>и Визуализация </a:t>
            </a:r>
            <a:r>
              <a:rPr lang="en-US" sz="2600" dirty="0">
                <a:solidFill>
                  <a:srgbClr val="CCFFFF"/>
                </a:solidFill>
                <a:latin typeface="Calibri" pitchFamily="34" charset="0"/>
              </a:rPr>
              <a:t>DICOM </a:t>
            </a:r>
            <a:r>
              <a:rPr lang="ru-RU" sz="2600" dirty="0">
                <a:solidFill>
                  <a:srgbClr val="CCFFFF"/>
                </a:solidFill>
                <a:latin typeface="Calibri" pitchFamily="34" charset="0"/>
              </a:rPr>
              <a:t>серий</a:t>
            </a:r>
          </a:p>
        </p:txBody>
      </p:sp>
      <p:sp>
        <p:nvSpPr>
          <p:cNvPr id="44039" name="Rectangle 66"/>
          <p:cNvSpPr>
            <a:spLocks noChangeArrowheads="1"/>
          </p:cNvSpPr>
          <p:nvPr/>
        </p:nvSpPr>
        <p:spPr bwMode="auto">
          <a:xfrm>
            <a:off x="7394575" y="2484438"/>
            <a:ext cx="1317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4040" name="Rectangle 71"/>
          <p:cNvSpPr>
            <a:spLocks noChangeArrowheads="1"/>
          </p:cNvSpPr>
          <p:nvPr/>
        </p:nvSpPr>
        <p:spPr bwMode="auto">
          <a:xfrm>
            <a:off x="7280275" y="5376863"/>
            <a:ext cx="119221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 anchor="ctr">
            <a:spAutoFit/>
          </a:bodyPr>
          <a:lstStyle/>
          <a:p>
            <a:pPr>
              <a:tabLst>
                <a:tab pos="161925" algn="l"/>
              </a:tabLst>
            </a:pPr>
            <a:r>
              <a:rPr lang="en-US" sz="1400">
                <a:latin typeface="Calibri" pitchFamily="34" charset="0"/>
              </a:rPr>
              <a:t>PDF </a:t>
            </a:r>
            <a:r>
              <a:rPr lang="ru-RU" sz="1400">
                <a:latin typeface="Calibri" pitchFamily="34" charset="0"/>
              </a:rPr>
              <a:t>документ</a:t>
            </a:r>
          </a:p>
        </p:txBody>
      </p:sp>
      <p:pic>
        <p:nvPicPr>
          <p:cNvPr id="44041" name="Picture 87" descr="red_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6604" y="1284336"/>
            <a:ext cx="1593850" cy="604838"/>
          </a:xfrm>
          <a:noFill/>
        </p:spPr>
      </p:pic>
      <p:sp>
        <p:nvSpPr>
          <p:cNvPr id="44042" name="Text Box 91">
            <a:hlinkClick r:id="rId4"/>
          </p:cNvPr>
          <p:cNvSpPr txBox="1">
            <a:spLocks noChangeArrowheads="1"/>
          </p:cNvSpPr>
          <p:nvPr/>
        </p:nvSpPr>
        <p:spPr bwMode="auto">
          <a:xfrm>
            <a:off x="919163" y="6189663"/>
            <a:ext cx="63579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711" tIns="32653" rIns="25711" bIns="32653">
            <a:spAutoFit/>
          </a:bodyPr>
          <a:lstStyle>
            <a:lvl1pPr marL="258763" indent="-258763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u="sng">
                <a:latin typeface="Calibri" pitchFamily="34" charset="0"/>
              </a:rPr>
              <a:t>Patient Data House</a:t>
            </a:r>
            <a:r>
              <a:rPr lang="en-US">
                <a:latin typeface="Calibri" pitchFamily="34" charset="0"/>
              </a:rPr>
              <a:t> </a:t>
            </a:r>
            <a:r>
              <a:rPr lang="ru-RU">
                <a:latin typeface="Calibri" pitchFamily="34" charset="0"/>
              </a:rPr>
              <a:t>(Хранилище) и</a:t>
            </a:r>
            <a:r>
              <a:rPr lang="en-US">
                <a:latin typeface="Calibri" pitchFamily="34" charset="0"/>
              </a:rPr>
              <a:t> Graphical DataBase</a:t>
            </a:r>
            <a:endParaRPr lang="ru-RU">
              <a:latin typeface="Calibri" pitchFamily="34" charset="0"/>
            </a:endParaRPr>
          </a:p>
        </p:txBody>
      </p:sp>
      <p:sp>
        <p:nvSpPr>
          <p:cNvPr id="44043" name="Rectangle 94">
            <a:hlinkClick r:id="rId5"/>
          </p:cNvPr>
          <p:cNvSpPr>
            <a:spLocks noChangeArrowheads="1"/>
          </p:cNvSpPr>
          <p:nvPr/>
        </p:nvSpPr>
        <p:spPr bwMode="auto">
          <a:xfrm>
            <a:off x="687388" y="3940175"/>
            <a:ext cx="5133975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711" tIns="32653" rIns="25711" bIns="32653">
            <a:spAutoFit/>
          </a:bodyPr>
          <a:lstStyle/>
          <a:p>
            <a:pPr marL="252413" indent="-252413" defTabSz="912813"/>
            <a:r>
              <a:rPr lang="ru-RU" sz="1700" i="1" u="sng">
                <a:latin typeface="Calibri" pitchFamily="34" charset="0"/>
              </a:rPr>
              <a:t>Предпечатная Обработка и Просмотр</a:t>
            </a:r>
            <a:r>
              <a:rPr lang="en-US" sz="1700" i="1">
                <a:latin typeface="Calibri" pitchFamily="34" charset="0"/>
              </a:rPr>
              <a:t>             </a:t>
            </a:r>
            <a:r>
              <a:rPr lang="ru-RU" sz="1700">
                <a:latin typeface="Calibri" pitchFamily="34" charset="0"/>
              </a:rPr>
              <a:t>для печати обработанных изображений</a:t>
            </a:r>
          </a:p>
        </p:txBody>
      </p:sp>
      <p:sp>
        <p:nvSpPr>
          <p:cNvPr id="44044" name="Rectangle 9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01675" y="1955800"/>
            <a:ext cx="60991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711" tIns="32653" rIns="25711" bIns="32653">
            <a:spAutoFit/>
          </a:bodyPr>
          <a:lstStyle/>
          <a:p>
            <a:pPr marL="252413" indent="-252413" defTabSz="912813"/>
            <a:r>
              <a:rPr lang="ru-RU" sz="1700" i="1" u="sng">
                <a:latin typeface="Calibri" pitchFamily="34" charset="0"/>
              </a:rPr>
              <a:t>Потоковая Обработка Реального Времени </a:t>
            </a:r>
            <a:r>
              <a:rPr lang="en-US" sz="1700" i="1">
                <a:latin typeface="Calibri" pitchFamily="34" charset="0"/>
              </a:rPr>
              <a:t> </a:t>
            </a:r>
            <a:r>
              <a:rPr lang="ru-RU" sz="1700">
                <a:latin typeface="Calibri" pitchFamily="34" charset="0"/>
              </a:rPr>
              <a:t>(</a:t>
            </a:r>
            <a:r>
              <a:rPr lang="en-US" sz="1700">
                <a:latin typeface="Calibri" pitchFamily="34" charset="0"/>
              </a:rPr>
              <a:t>XA</a:t>
            </a:r>
            <a:r>
              <a:rPr lang="ru-RU" sz="1700">
                <a:latin typeface="Calibri" pitchFamily="34" charset="0"/>
              </a:rPr>
              <a:t>, </a:t>
            </a:r>
            <a:r>
              <a:rPr lang="en-US" sz="1700">
                <a:latin typeface="Calibri" pitchFamily="34" charset="0"/>
              </a:rPr>
              <a:t>RF</a:t>
            </a:r>
            <a:r>
              <a:rPr lang="ru-RU" sz="1700">
                <a:latin typeface="Calibri" pitchFamily="34" charset="0"/>
              </a:rPr>
              <a:t>)</a:t>
            </a:r>
            <a:r>
              <a:rPr lang="ru-RU" sz="1700" i="1">
                <a:latin typeface="Calibri" pitchFamily="34" charset="0"/>
              </a:rPr>
              <a:t> </a:t>
            </a:r>
            <a:r>
              <a:rPr lang="en-US" sz="1700">
                <a:latin typeface="Calibri" pitchFamily="34" charset="0"/>
              </a:rPr>
              <a:t>16b </a:t>
            </a:r>
            <a:r>
              <a:rPr lang="ru-RU" sz="1700">
                <a:latin typeface="Calibri" pitchFamily="34" charset="0"/>
              </a:rPr>
              <a:t>кадры</a:t>
            </a:r>
            <a:r>
              <a:rPr lang="en-US" sz="1700">
                <a:latin typeface="Calibri" pitchFamily="34" charset="0"/>
              </a:rPr>
              <a:t> (</a:t>
            </a:r>
            <a:r>
              <a:rPr lang="ru-RU" sz="1700">
                <a:latin typeface="Calibri" pitchFamily="34" charset="0"/>
              </a:rPr>
              <a:t>до</a:t>
            </a:r>
            <a:r>
              <a:rPr lang="en-US" sz="1700">
                <a:latin typeface="Calibri" pitchFamily="34" charset="0"/>
              </a:rPr>
              <a:t> </a:t>
            </a:r>
            <a:r>
              <a:rPr lang="ru-RU" sz="1700">
                <a:latin typeface="Calibri" pitchFamily="34" charset="0"/>
              </a:rPr>
              <a:t>60 </a:t>
            </a:r>
            <a:r>
              <a:rPr lang="en-US" sz="1700">
                <a:latin typeface="Calibri" pitchFamily="34" charset="0"/>
              </a:rPr>
              <a:t>fps </a:t>
            </a:r>
            <a:r>
              <a:rPr lang="ru-RU" sz="1700">
                <a:latin typeface="Calibri" pitchFamily="34" charset="0"/>
              </a:rPr>
              <a:t>форматом</a:t>
            </a:r>
            <a:r>
              <a:rPr lang="en-US" sz="1700">
                <a:latin typeface="Calibri" pitchFamily="34" charset="0"/>
              </a:rPr>
              <a:t> </a:t>
            </a:r>
            <a:r>
              <a:rPr lang="ru-RU" sz="1700">
                <a:latin typeface="Calibri" pitchFamily="34" charset="0"/>
              </a:rPr>
              <a:t>1</a:t>
            </a:r>
            <a:r>
              <a:rPr lang="en-US" sz="1700">
                <a:latin typeface="Calibri" pitchFamily="34" charset="0"/>
              </a:rPr>
              <a:t>k</a:t>
            </a:r>
            <a:r>
              <a:rPr lang="ru-RU" sz="1700">
                <a:latin typeface="Calibri" pitchFamily="34" charset="0"/>
              </a:rPr>
              <a:t>*1</a:t>
            </a:r>
            <a:r>
              <a:rPr lang="en-US" sz="1700">
                <a:latin typeface="Calibri" pitchFamily="34" charset="0"/>
              </a:rPr>
              <a:t>k</a:t>
            </a:r>
            <a:r>
              <a:rPr lang="en-US">
                <a:latin typeface="Calibri" pitchFamily="34" charset="0"/>
              </a:rPr>
              <a:t>)</a:t>
            </a:r>
            <a:endParaRPr lang="ru-RU">
              <a:latin typeface="Calibri" pitchFamily="34" charset="0"/>
            </a:endParaRPr>
          </a:p>
        </p:txBody>
      </p:sp>
      <p:sp>
        <p:nvSpPr>
          <p:cNvPr id="44045" name="Rectangle 97">
            <a:hlinkClick r:id="rId7"/>
          </p:cNvPr>
          <p:cNvSpPr>
            <a:spLocks noChangeArrowheads="1"/>
          </p:cNvSpPr>
          <p:nvPr/>
        </p:nvSpPr>
        <p:spPr bwMode="auto">
          <a:xfrm>
            <a:off x="685800" y="2614613"/>
            <a:ext cx="55467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711" tIns="32653" rIns="25711" bIns="32653">
            <a:spAutoFit/>
          </a:bodyPr>
          <a:lstStyle/>
          <a:p>
            <a:pPr marL="252413" indent="-252413" defTabSz="912813"/>
            <a:r>
              <a:rPr lang="ru-RU" sz="1700" i="1" u="sng">
                <a:latin typeface="Calibri" pitchFamily="34" charset="0"/>
              </a:rPr>
              <a:t>Субтракция Реального Времени</a:t>
            </a:r>
            <a:r>
              <a:rPr lang="en-US" sz="1700">
                <a:latin typeface="Calibri" pitchFamily="34" charset="0"/>
              </a:rPr>
              <a:t>  </a:t>
            </a:r>
            <a:r>
              <a:rPr lang="ru-RU" sz="1700">
                <a:latin typeface="Calibri" pitchFamily="34" charset="0"/>
              </a:rPr>
              <a:t>(</a:t>
            </a:r>
            <a:r>
              <a:rPr lang="en-US" sz="1700">
                <a:latin typeface="Calibri" pitchFamily="34" charset="0"/>
              </a:rPr>
              <a:t>DSA</a:t>
            </a:r>
            <a:r>
              <a:rPr lang="ru-RU" sz="1700">
                <a:latin typeface="Calibri" pitchFamily="34" charset="0"/>
              </a:rPr>
              <a:t>)</a:t>
            </a:r>
          </a:p>
          <a:p>
            <a:pPr marL="252413" indent="-252413" defTabSz="912813"/>
            <a:r>
              <a:rPr lang="ru-RU" sz="1700">
                <a:latin typeface="Calibri" pitchFamily="34" charset="0"/>
              </a:rPr>
              <a:t>    </a:t>
            </a:r>
            <a:r>
              <a:rPr lang="en-US" sz="1700">
                <a:latin typeface="Calibri" pitchFamily="34" charset="0"/>
              </a:rPr>
              <a:t>16b images (</a:t>
            </a:r>
            <a:r>
              <a:rPr lang="ru-RU" sz="1700">
                <a:latin typeface="Calibri" pitchFamily="34" charset="0"/>
              </a:rPr>
              <a:t>до</a:t>
            </a:r>
            <a:r>
              <a:rPr lang="en-US" sz="1700">
                <a:latin typeface="Calibri" pitchFamily="34" charset="0"/>
              </a:rPr>
              <a:t> </a:t>
            </a:r>
            <a:r>
              <a:rPr lang="ru-RU" sz="1700">
                <a:latin typeface="Calibri" pitchFamily="34" charset="0"/>
              </a:rPr>
              <a:t>30 </a:t>
            </a:r>
            <a:r>
              <a:rPr lang="en-US" sz="1700">
                <a:latin typeface="Calibri" pitchFamily="34" charset="0"/>
              </a:rPr>
              <a:t>fps </a:t>
            </a:r>
            <a:r>
              <a:rPr lang="ru-RU">
                <a:latin typeface="Calibri" pitchFamily="34" charset="0"/>
              </a:rPr>
              <a:t>форматом</a:t>
            </a:r>
            <a:r>
              <a:rPr lang="en-US">
                <a:latin typeface="Calibri" pitchFamily="34" charset="0"/>
              </a:rPr>
              <a:t> </a:t>
            </a:r>
            <a:r>
              <a:rPr lang="ru-RU" sz="1700">
                <a:latin typeface="Calibri" pitchFamily="34" charset="0"/>
              </a:rPr>
              <a:t>1</a:t>
            </a:r>
            <a:r>
              <a:rPr lang="en-US" sz="1700">
                <a:latin typeface="Calibri" pitchFamily="34" charset="0"/>
              </a:rPr>
              <a:t>k</a:t>
            </a:r>
            <a:r>
              <a:rPr lang="ru-RU" sz="1700">
                <a:latin typeface="Calibri" pitchFamily="34" charset="0"/>
              </a:rPr>
              <a:t>*1</a:t>
            </a:r>
            <a:r>
              <a:rPr lang="en-US" sz="1700">
                <a:latin typeface="Calibri" pitchFamily="34" charset="0"/>
              </a:rPr>
              <a:t>k</a:t>
            </a:r>
            <a:r>
              <a:rPr lang="en-US">
                <a:latin typeface="Calibri" pitchFamily="34" charset="0"/>
              </a:rPr>
              <a:t>)</a:t>
            </a:r>
            <a:endParaRPr lang="ru-RU">
              <a:latin typeface="Calibri" pitchFamily="34" charset="0"/>
            </a:endParaRPr>
          </a:p>
        </p:txBody>
      </p:sp>
      <p:sp>
        <p:nvSpPr>
          <p:cNvPr id="44046" name="Rectangle 9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82625" y="3270250"/>
            <a:ext cx="50546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711" tIns="32653" rIns="25711" bIns="32653">
            <a:spAutoFit/>
          </a:bodyPr>
          <a:lstStyle/>
          <a:p>
            <a:pPr marL="252413" indent="-252413" defTabSz="912813"/>
            <a:r>
              <a:rPr lang="ru-RU" sz="1700" i="1" u="sng">
                <a:latin typeface="Calibri" pitchFamily="34" charset="0"/>
              </a:rPr>
              <a:t>Зонная Обработка Реального Времени</a:t>
            </a:r>
            <a:r>
              <a:rPr lang="en-US" sz="1700">
                <a:latin typeface="Calibri" pitchFamily="34" charset="0"/>
              </a:rPr>
              <a:t>        16b </a:t>
            </a:r>
            <a:r>
              <a:rPr lang="ru-RU" sz="1700">
                <a:latin typeface="Calibri" pitchFamily="34" charset="0"/>
              </a:rPr>
              <a:t>серий и одиночных кадров</a:t>
            </a:r>
            <a:endParaRPr lang="en-US" sz="1700">
              <a:latin typeface="Calibri" pitchFamily="34" charset="0"/>
            </a:endParaRPr>
          </a:p>
        </p:txBody>
      </p:sp>
      <p:grpSp>
        <p:nvGrpSpPr>
          <p:cNvPr id="44047" name="Group 101"/>
          <p:cNvGrpSpPr>
            <a:grpSpLocks/>
          </p:cNvGrpSpPr>
          <p:nvPr/>
        </p:nvGrpSpPr>
        <p:grpSpPr bwMode="auto">
          <a:xfrm>
            <a:off x="6888163" y="2292350"/>
            <a:ext cx="2100262" cy="2919413"/>
            <a:chOff x="6066" y="1954"/>
            <a:chExt cx="1861" cy="2459"/>
          </a:xfrm>
        </p:grpSpPr>
        <p:sp>
          <p:nvSpPr>
            <p:cNvPr id="44048" name="AutoShape 102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6066" y="1954"/>
              <a:ext cx="1861" cy="311"/>
            </a:xfrm>
            <a:prstGeom prst="actionButtonBlank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ru-RU">
                <a:latin typeface="Calibri" pitchFamily="34" charset="0"/>
              </a:endParaRPr>
            </a:p>
          </p:txBody>
        </p:sp>
        <p:pic>
          <p:nvPicPr>
            <p:cNvPr id="44049" name="Picture 103" descr="2D_Process-Rus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" y="2089"/>
              <a:ext cx="1618" cy="2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0" descr="SubKidney-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6438" y="642938"/>
            <a:ext cx="3000375" cy="5518150"/>
          </a:xfrm>
          <a:noFill/>
        </p:spPr>
      </p:pic>
      <p:sp>
        <p:nvSpPr>
          <p:cNvPr id="45059" name="Rectangle 25"/>
          <p:cNvSpPr>
            <a:spLocks noChangeArrowheads="1"/>
          </p:cNvSpPr>
          <p:nvPr/>
        </p:nvSpPr>
        <p:spPr bwMode="auto">
          <a:xfrm>
            <a:off x="-15875" y="3381375"/>
            <a:ext cx="55006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 anchor="ctr">
            <a:spAutoFit/>
          </a:bodyPr>
          <a:lstStyle/>
          <a:p>
            <a:pPr marL="252413" indent="-252413">
              <a:tabLst>
                <a:tab pos="325438" algn="l"/>
                <a:tab pos="488950" algn="l"/>
              </a:tabLst>
            </a:pPr>
            <a:r>
              <a:rPr lang="ru-RU" sz="2300">
                <a:latin typeface="Calibri" pitchFamily="34" charset="0"/>
              </a:rPr>
              <a:t>Радиологические серии</a:t>
            </a:r>
            <a:r>
              <a:rPr lang="en-US" sz="2300">
                <a:latin typeface="Calibri" pitchFamily="34" charset="0"/>
              </a:rPr>
              <a:t>  </a:t>
            </a:r>
            <a:r>
              <a:rPr lang="ru-RU" sz="2300">
                <a:latin typeface="Calibri" pitchFamily="34" charset="0"/>
              </a:rPr>
              <a:t>(</a:t>
            </a:r>
            <a:r>
              <a:rPr lang="en-US" sz="2300">
                <a:latin typeface="Calibri" pitchFamily="34" charset="0"/>
              </a:rPr>
              <a:t>RF</a:t>
            </a:r>
            <a:r>
              <a:rPr lang="ru-RU" sz="2300">
                <a:latin typeface="Calibri" pitchFamily="34" charset="0"/>
              </a:rPr>
              <a:t>, </a:t>
            </a:r>
            <a:r>
              <a:rPr lang="en-US" sz="2300">
                <a:latin typeface="Calibri" pitchFamily="34" charset="0"/>
              </a:rPr>
              <a:t>DF</a:t>
            </a:r>
            <a:r>
              <a:rPr lang="ru-RU" sz="2300">
                <a:latin typeface="Calibri" pitchFamily="34" charset="0"/>
              </a:rPr>
              <a:t>, </a:t>
            </a:r>
            <a:r>
              <a:rPr lang="en-US" sz="2300">
                <a:latin typeface="Calibri" pitchFamily="34" charset="0"/>
              </a:rPr>
              <a:t>VF, CR, RG</a:t>
            </a:r>
            <a:r>
              <a:rPr lang="ru-RU" sz="2300">
                <a:latin typeface="Calibri" pitchFamily="34" charset="0"/>
              </a:rPr>
              <a:t>)</a:t>
            </a:r>
          </a:p>
        </p:txBody>
      </p:sp>
      <p:sp>
        <p:nvSpPr>
          <p:cNvPr id="45060" name="Text Box 33">
            <a:hlinkClick r:id="rId3"/>
          </p:cNvPr>
          <p:cNvSpPr txBox="1">
            <a:spLocks noChangeArrowheads="1"/>
          </p:cNvSpPr>
          <p:nvPr/>
        </p:nvSpPr>
        <p:spPr bwMode="auto">
          <a:xfrm>
            <a:off x="1417638" y="3736975"/>
            <a:ext cx="2530475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400" u="sng">
                <a:latin typeface="Calibri" pitchFamily="34" charset="0"/>
              </a:rPr>
              <a:t>Slides</a:t>
            </a:r>
            <a:r>
              <a:rPr lang="ru-RU" sz="1400" u="sng">
                <a:latin typeface="Calibri" pitchFamily="34" charset="0"/>
              </a:rPr>
              <a:t>  – </a:t>
            </a:r>
            <a:r>
              <a:rPr lang="en-US" sz="1400" u="sng">
                <a:latin typeface="Calibri" pitchFamily="34" charset="0"/>
              </a:rPr>
              <a:t>Screen shots </a:t>
            </a:r>
            <a:r>
              <a:rPr lang="ru-RU" sz="1400" u="sng">
                <a:latin typeface="Calibri" pitchFamily="34" charset="0"/>
              </a:rPr>
              <a:t>обработок</a:t>
            </a:r>
          </a:p>
        </p:txBody>
      </p:sp>
      <p:sp>
        <p:nvSpPr>
          <p:cNvPr id="45061" name="Text Box 37">
            <a:hlinkClick r:id="rId4"/>
          </p:cNvPr>
          <p:cNvSpPr txBox="1">
            <a:spLocks noChangeArrowheads="1"/>
          </p:cNvSpPr>
          <p:nvPr/>
        </p:nvSpPr>
        <p:spPr bwMode="auto">
          <a:xfrm>
            <a:off x="1423988" y="4017963"/>
            <a:ext cx="296703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400" u="sng">
                <a:latin typeface="Calibri" pitchFamily="34" charset="0"/>
              </a:rPr>
              <a:t>Film</a:t>
            </a:r>
            <a:r>
              <a:rPr lang="ru-RU" sz="1400" u="sng">
                <a:latin typeface="Calibri" pitchFamily="34" charset="0"/>
              </a:rPr>
              <a:t> 1</a:t>
            </a:r>
            <a:r>
              <a:rPr lang="en-US" sz="1400" u="sng">
                <a:latin typeface="Calibri" pitchFamily="34" charset="0"/>
              </a:rPr>
              <a:t>  </a:t>
            </a:r>
            <a:r>
              <a:rPr lang="ru-RU" sz="1400" u="sng">
                <a:latin typeface="Calibri" pitchFamily="34" charset="0"/>
              </a:rPr>
              <a:t> – Обработка</a:t>
            </a:r>
            <a:r>
              <a:rPr lang="en-US" sz="1400" u="sng">
                <a:latin typeface="Calibri" pitchFamily="34" charset="0"/>
              </a:rPr>
              <a:t> </a:t>
            </a:r>
            <a:r>
              <a:rPr lang="ru-RU" sz="1400" u="sng">
                <a:latin typeface="Calibri" pitchFamily="34" charset="0"/>
              </a:rPr>
              <a:t>8</a:t>
            </a:r>
            <a:r>
              <a:rPr lang="en-US" sz="1400" u="sng">
                <a:latin typeface="Calibri" pitchFamily="34" charset="0"/>
              </a:rPr>
              <a:t>b</a:t>
            </a:r>
            <a:r>
              <a:rPr lang="ru-RU" sz="1400" u="sng">
                <a:latin typeface="Calibri" pitchFamily="34" charset="0"/>
              </a:rPr>
              <a:t> </a:t>
            </a:r>
            <a:r>
              <a:rPr lang="en-US" sz="1400" u="sng">
                <a:latin typeface="Calibri" pitchFamily="34" charset="0"/>
              </a:rPr>
              <a:t>DICOM </a:t>
            </a:r>
            <a:r>
              <a:rPr lang="ru-RU" sz="1400" u="sng">
                <a:latin typeface="Calibri" pitchFamily="34" charset="0"/>
              </a:rPr>
              <a:t>серии </a:t>
            </a:r>
          </a:p>
        </p:txBody>
      </p:sp>
      <p:sp>
        <p:nvSpPr>
          <p:cNvPr id="45062" name="Rectangle 24"/>
          <p:cNvSpPr>
            <a:spLocks noChangeArrowheads="1"/>
          </p:cNvSpPr>
          <p:nvPr/>
        </p:nvSpPr>
        <p:spPr bwMode="auto">
          <a:xfrm>
            <a:off x="339725" y="1671638"/>
            <a:ext cx="499586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 anchor="ctr">
            <a:spAutoFit/>
          </a:bodyPr>
          <a:lstStyle/>
          <a:p>
            <a:pPr marL="252413" indent="-252413">
              <a:tabLst>
                <a:tab pos="325438" algn="l"/>
                <a:tab pos="488950" algn="l"/>
              </a:tabLst>
            </a:pPr>
            <a:r>
              <a:rPr lang="ru-RU" sz="2300" dirty="0">
                <a:latin typeface="Calibri" pitchFamily="34" charset="0"/>
              </a:rPr>
              <a:t>Ангиографические серии</a:t>
            </a:r>
            <a:r>
              <a:rPr lang="en-US" sz="2300" dirty="0">
                <a:latin typeface="Calibri" pitchFamily="34" charset="0"/>
              </a:rPr>
              <a:t> </a:t>
            </a:r>
            <a:r>
              <a:rPr lang="ru-RU" sz="2300" dirty="0">
                <a:latin typeface="Calibri" pitchFamily="34" charset="0"/>
              </a:rPr>
              <a:t> (</a:t>
            </a:r>
            <a:r>
              <a:rPr lang="en-US" sz="2300" dirty="0">
                <a:latin typeface="Calibri" pitchFamily="34" charset="0"/>
              </a:rPr>
              <a:t>AS</a:t>
            </a:r>
            <a:r>
              <a:rPr lang="ru-RU" sz="2300" dirty="0">
                <a:latin typeface="Calibri" pitchFamily="34" charset="0"/>
              </a:rPr>
              <a:t>, </a:t>
            </a:r>
            <a:r>
              <a:rPr lang="en-US" sz="2300" dirty="0">
                <a:latin typeface="Calibri" pitchFamily="34" charset="0"/>
              </a:rPr>
              <a:t>XA</a:t>
            </a:r>
            <a:r>
              <a:rPr lang="ru-RU" sz="2300" dirty="0">
                <a:latin typeface="Calibri" pitchFamily="34" charset="0"/>
              </a:rPr>
              <a:t>, </a:t>
            </a:r>
            <a:r>
              <a:rPr lang="en-US" sz="2300" dirty="0">
                <a:latin typeface="Calibri" pitchFamily="34" charset="0"/>
              </a:rPr>
              <a:t>DSA</a:t>
            </a:r>
            <a:r>
              <a:rPr lang="ru-RU" sz="2300" dirty="0">
                <a:latin typeface="Calibri" pitchFamily="34" charset="0"/>
              </a:rPr>
              <a:t>)</a:t>
            </a:r>
          </a:p>
        </p:txBody>
      </p:sp>
      <p:sp>
        <p:nvSpPr>
          <p:cNvPr id="45063" name="Rectangle 26"/>
          <p:cNvSpPr>
            <a:spLocks noChangeArrowheads="1"/>
          </p:cNvSpPr>
          <p:nvPr/>
        </p:nvSpPr>
        <p:spPr bwMode="auto">
          <a:xfrm>
            <a:off x="204788" y="4408488"/>
            <a:ext cx="474345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 anchor="ctr">
            <a:spAutoFit/>
          </a:bodyPr>
          <a:lstStyle/>
          <a:p>
            <a:pPr marL="252413" indent="-252413">
              <a:tabLst>
                <a:tab pos="325438" algn="l"/>
                <a:tab pos="488950" algn="l"/>
              </a:tabLst>
            </a:pPr>
            <a:r>
              <a:rPr lang="ru-RU" sz="2300">
                <a:latin typeface="Calibri" pitchFamily="34" charset="0"/>
              </a:rPr>
              <a:t>Томографические серии</a:t>
            </a:r>
            <a:r>
              <a:rPr lang="en-US" sz="2300">
                <a:latin typeface="Calibri" pitchFamily="34" charset="0"/>
              </a:rPr>
              <a:t> </a:t>
            </a:r>
            <a:r>
              <a:rPr lang="ru-RU" sz="2300">
                <a:latin typeface="Calibri" pitchFamily="34" charset="0"/>
              </a:rPr>
              <a:t> (</a:t>
            </a:r>
            <a:r>
              <a:rPr lang="en-US" sz="2300">
                <a:latin typeface="Calibri" pitchFamily="34" charset="0"/>
              </a:rPr>
              <a:t>CT</a:t>
            </a:r>
            <a:r>
              <a:rPr lang="ru-RU" sz="2300">
                <a:latin typeface="Calibri" pitchFamily="34" charset="0"/>
              </a:rPr>
              <a:t>, </a:t>
            </a:r>
            <a:r>
              <a:rPr lang="en-US" sz="2300">
                <a:latin typeface="Calibri" pitchFamily="34" charset="0"/>
              </a:rPr>
              <a:t>MR</a:t>
            </a:r>
            <a:r>
              <a:rPr lang="ru-RU" sz="2300">
                <a:latin typeface="Calibri" pitchFamily="34" charset="0"/>
              </a:rPr>
              <a:t>, </a:t>
            </a:r>
            <a:r>
              <a:rPr lang="en-US" sz="2300">
                <a:latin typeface="Calibri" pitchFamily="34" charset="0"/>
              </a:rPr>
              <a:t>PT</a:t>
            </a:r>
            <a:r>
              <a:rPr lang="ru-RU" sz="2300">
                <a:latin typeface="Calibri" pitchFamily="34" charset="0"/>
              </a:rPr>
              <a:t>)</a:t>
            </a:r>
          </a:p>
        </p:txBody>
      </p:sp>
      <p:sp>
        <p:nvSpPr>
          <p:cNvPr id="45064" name="Rectangle 27"/>
          <p:cNvSpPr>
            <a:spLocks noChangeArrowheads="1"/>
          </p:cNvSpPr>
          <p:nvPr/>
        </p:nvSpPr>
        <p:spPr bwMode="auto">
          <a:xfrm>
            <a:off x="858838" y="5454650"/>
            <a:ext cx="49196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 anchor="ctr">
            <a:spAutoFit/>
          </a:bodyPr>
          <a:lstStyle/>
          <a:p>
            <a:pPr marL="252413" indent="-252413">
              <a:tabLst>
                <a:tab pos="325438" algn="l"/>
                <a:tab pos="488950" algn="l"/>
              </a:tabLst>
            </a:pPr>
            <a:r>
              <a:rPr lang="ru-RU" sz="2300">
                <a:latin typeface="Calibri" pitchFamily="34" charset="0"/>
              </a:rPr>
              <a:t>Ультразвуковые серии (</a:t>
            </a:r>
            <a:r>
              <a:rPr lang="en-US" sz="2300">
                <a:latin typeface="Calibri" pitchFamily="34" charset="0"/>
              </a:rPr>
              <a:t>US</a:t>
            </a:r>
            <a:r>
              <a:rPr lang="ru-RU" sz="2300">
                <a:latin typeface="Calibri" pitchFamily="34" charset="0"/>
              </a:rPr>
              <a:t>, </a:t>
            </a:r>
            <a:r>
              <a:rPr lang="en-US" sz="2300">
                <a:latin typeface="Calibri" pitchFamily="34" charset="0"/>
              </a:rPr>
              <a:t>EC</a:t>
            </a:r>
            <a:r>
              <a:rPr lang="ru-RU" sz="2300">
                <a:latin typeface="Calibri" pitchFamily="34" charset="0"/>
              </a:rPr>
              <a:t>, </a:t>
            </a:r>
            <a:r>
              <a:rPr lang="en-US" sz="2300">
                <a:latin typeface="Calibri" pitchFamily="34" charset="0"/>
              </a:rPr>
              <a:t>CD</a:t>
            </a:r>
            <a:r>
              <a:rPr lang="ru-RU" sz="2300">
                <a:latin typeface="Calibri" pitchFamily="34" charset="0"/>
              </a:rPr>
              <a:t>, </a:t>
            </a:r>
            <a:r>
              <a:rPr lang="en-US" sz="2300">
                <a:latin typeface="Calibri" pitchFamily="34" charset="0"/>
              </a:rPr>
              <a:t>DD</a:t>
            </a:r>
            <a:r>
              <a:rPr lang="ru-RU" sz="2300">
                <a:latin typeface="Calibri" pitchFamily="34" charset="0"/>
              </a:rPr>
              <a:t>)</a:t>
            </a:r>
          </a:p>
        </p:txBody>
      </p:sp>
      <p:sp>
        <p:nvSpPr>
          <p:cNvPr id="45065" name="Text Box 28">
            <a:hlinkClick r:id="rId5"/>
          </p:cNvPr>
          <p:cNvSpPr txBox="1">
            <a:spLocks noChangeArrowheads="1"/>
          </p:cNvSpPr>
          <p:nvPr/>
        </p:nvSpPr>
        <p:spPr bwMode="auto">
          <a:xfrm>
            <a:off x="1420813" y="2038350"/>
            <a:ext cx="2530475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400" u="sng">
                <a:latin typeface="Calibri" pitchFamily="34" charset="0"/>
              </a:rPr>
              <a:t>Slides</a:t>
            </a:r>
            <a:r>
              <a:rPr lang="ru-RU" sz="1400" u="sng">
                <a:latin typeface="Calibri" pitchFamily="34" charset="0"/>
              </a:rPr>
              <a:t>  – </a:t>
            </a:r>
            <a:r>
              <a:rPr lang="en-US" sz="1400" u="sng">
                <a:latin typeface="Calibri" pitchFamily="34" charset="0"/>
              </a:rPr>
              <a:t>Screen shots </a:t>
            </a:r>
            <a:r>
              <a:rPr lang="ru-RU" sz="1400" u="sng">
                <a:latin typeface="Calibri" pitchFamily="34" charset="0"/>
              </a:rPr>
              <a:t>обработок</a:t>
            </a:r>
          </a:p>
        </p:txBody>
      </p:sp>
      <p:sp>
        <p:nvSpPr>
          <p:cNvPr id="45066" name="Text Box 29">
            <a:hlinkClick r:id="rId6"/>
          </p:cNvPr>
          <p:cNvSpPr txBox="1">
            <a:spLocks noChangeArrowheads="1"/>
          </p:cNvSpPr>
          <p:nvPr/>
        </p:nvSpPr>
        <p:spPr bwMode="auto">
          <a:xfrm>
            <a:off x="1428750" y="2289175"/>
            <a:ext cx="30178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400" u="sng">
                <a:latin typeface="Calibri" pitchFamily="34" charset="0"/>
              </a:rPr>
              <a:t>Film</a:t>
            </a:r>
            <a:r>
              <a:rPr lang="ru-RU" sz="1400" u="sng">
                <a:latin typeface="Calibri" pitchFamily="34" charset="0"/>
              </a:rPr>
              <a:t> 1</a:t>
            </a:r>
            <a:r>
              <a:rPr lang="en-US" sz="1400" u="sng">
                <a:latin typeface="Calibri" pitchFamily="34" charset="0"/>
              </a:rPr>
              <a:t>  </a:t>
            </a:r>
            <a:r>
              <a:rPr lang="ru-RU" sz="1400" u="sng">
                <a:latin typeface="Calibri" pitchFamily="34" charset="0"/>
              </a:rPr>
              <a:t> – Первичная 10</a:t>
            </a:r>
            <a:r>
              <a:rPr lang="en-US" sz="1400" u="sng">
                <a:latin typeface="Calibri" pitchFamily="34" charset="0"/>
              </a:rPr>
              <a:t>b</a:t>
            </a:r>
            <a:r>
              <a:rPr lang="ru-RU" sz="1400" u="sng">
                <a:latin typeface="Calibri" pitchFamily="34" charset="0"/>
              </a:rPr>
              <a:t> </a:t>
            </a:r>
            <a:r>
              <a:rPr lang="en-US" sz="1400" u="sng">
                <a:latin typeface="Calibri" pitchFamily="34" charset="0"/>
              </a:rPr>
              <a:t>DICOM</a:t>
            </a:r>
            <a:r>
              <a:rPr lang="ru-RU" sz="1400" u="sng">
                <a:latin typeface="Calibri" pitchFamily="34" charset="0"/>
              </a:rPr>
              <a:t> серия</a:t>
            </a:r>
          </a:p>
        </p:txBody>
      </p:sp>
      <p:sp>
        <p:nvSpPr>
          <p:cNvPr id="45067" name="Text Box 30">
            <a:hlinkClick r:id="rId7" action="ppaction://hlinkfile"/>
          </p:cNvPr>
          <p:cNvSpPr txBox="1">
            <a:spLocks noChangeArrowheads="1"/>
          </p:cNvSpPr>
          <p:nvPr/>
        </p:nvSpPr>
        <p:spPr bwMode="auto">
          <a:xfrm>
            <a:off x="1428750" y="2538413"/>
            <a:ext cx="303371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400" u="sng">
                <a:latin typeface="Calibri" pitchFamily="34" charset="0"/>
              </a:rPr>
              <a:t>Film</a:t>
            </a:r>
            <a:r>
              <a:rPr lang="ru-RU" sz="1400" u="sng">
                <a:latin typeface="Calibri" pitchFamily="34" charset="0"/>
              </a:rPr>
              <a:t> 2 </a:t>
            </a:r>
            <a:r>
              <a:rPr lang="en-US" sz="1400" u="sng">
                <a:latin typeface="Calibri" pitchFamily="34" charset="0"/>
              </a:rPr>
              <a:t>  </a:t>
            </a:r>
            <a:r>
              <a:rPr lang="ru-RU" sz="1400" u="sng">
                <a:latin typeface="Calibri" pitchFamily="34" charset="0"/>
              </a:rPr>
              <a:t>– </a:t>
            </a:r>
            <a:r>
              <a:rPr lang="en-US" sz="1400" u="sng">
                <a:latin typeface="Calibri" pitchFamily="34" charset="0"/>
              </a:rPr>
              <a:t>DICOM </a:t>
            </a:r>
            <a:r>
              <a:rPr lang="ru-RU" sz="1400" u="sng">
                <a:latin typeface="Calibri" pitchFamily="34" charset="0"/>
              </a:rPr>
              <a:t>представление</a:t>
            </a:r>
            <a:r>
              <a:rPr lang="en-US" sz="1400" u="sng">
                <a:latin typeface="Calibri" pitchFamily="34" charset="0"/>
              </a:rPr>
              <a:t> </a:t>
            </a:r>
            <a:r>
              <a:rPr lang="ru-RU" sz="1400" u="sng">
                <a:latin typeface="Calibri" pitchFamily="34" charset="0"/>
              </a:rPr>
              <a:t>серии</a:t>
            </a:r>
          </a:p>
        </p:txBody>
      </p:sp>
      <p:sp>
        <p:nvSpPr>
          <p:cNvPr id="45068" name="Text Box 31">
            <a:hlinkClick r:id="rId8"/>
          </p:cNvPr>
          <p:cNvSpPr txBox="1">
            <a:spLocks noChangeArrowheads="1"/>
          </p:cNvSpPr>
          <p:nvPr/>
        </p:nvSpPr>
        <p:spPr bwMode="auto">
          <a:xfrm>
            <a:off x="1427163" y="2779713"/>
            <a:ext cx="50450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400" u="sng">
                <a:latin typeface="Calibri" pitchFamily="34" charset="0"/>
              </a:rPr>
              <a:t>Film</a:t>
            </a:r>
            <a:r>
              <a:rPr lang="ru-RU" sz="1400" u="sng">
                <a:latin typeface="Calibri" pitchFamily="34" charset="0"/>
              </a:rPr>
              <a:t> 3 </a:t>
            </a:r>
            <a:r>
              <a:rPr lang="en-US" sz="1400" u="sng">
                <a:latin typeface="Calibri" pitchFamily="34" charset="0"/>
              </a:rPr>
              <a:t>  </a:t>
            </a:r>
            <a:r>
              <a:rPr lang="ru-RU" sz="1400" u="sng">
                <a:latin typeface="Calibri" pitchFamily="34" charset="0"/>
              </a:rPr>
              <a:t>– Нелинейная Обработка </a:t>
            </a:r>
            <a:r>
              <a:rPr lang="en-US" sz="1400" u="sng">
                <a:latin typeface="Calibri" pitchFamily="34" charset="0"/>
              </a:rPr>
              <a:t>1</a:t>
            </a:r>
            <a:r>
              <a:rPr lang="ru-RU" sz="1400" u="sng">
                <a:latin typeface="Calibri" pitchFamily="34" charset="0"/>
              </a:rPr>
              <a:t>0</a:t>
            </a:r>
            <a:r>
              <a:rPr lang="en-US" sz="1400" u="sng">
                <a:latin typeface="Calibri" pitchFamily="34" charset="0"/>
              </a:rPr>
              <a:t>b</a:t>
            </a:r>
            <a:r>
              <a:rPr lang="ru-RU" sz="1400" u="sng">
                <a:latin typeface="Calibri" pitchFamily="34" charset="0"/>
              </a:rPr>
              <a:t> </a:t>
            </a:r>
            <a:r>
              <a:rPr lang="en-US" sz="1400" u="sng">
                <a:latin typeface="Calibri" pitchFamily="34" charset="0"/>
              </a:rPr>
              <a:t>DICOM </a:t>
            </a:r>
            <a:r>
              <a:rPr lang="ru-RU" sz="1400" u="sng">
                <a:latin typeface="Calibri" pitchFamily="34" charset="0"/>
              </a:rPr>
              <a:t>серии</a:t>
            </a:r>
            <a:r>
              <a:rPr lang="en-US" sz="1400" u="sng">
                <a:latin typeface="Calibri" pitchFamily="34" charset="0"/>
              </a:rPr>
              <a:t> </a:t>
            </a:r>
            <a:endParaRPr lang="ru-RU" sz="1400" u="sng">
              <a:latin typeface="Calibri" pitchFamily="34" charset="0"/>
            </a:endParaRPr>
          </a:p>
        </p:txBody>
      </p:sp>
      <p:sp>
        <p:nvSpPr>
          <p:cNvPr id="45069" name="Text Box 32">
            <a:hlinkClick r:id="rId9"/>
          </p:cNvPr>
          <p:cNvSpPr txBox="1">
            <a:spLocks noChangeArrowheads="1"/>
          </p:cNvSpPr>
          <p:nvPr/>
        </p:nvSpPr>
        <p:spPr bwMode="auto">
          <a:xfrm>
            <a:off x="1425575" y="3009900"/>
            <a:ext cx="26733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400" u="sng">
                <a:latin typeface="Calibri" pitchFamily="34" charset="0"/>
              </a:rPr>
              <a:t>Film</a:t>
            </a:r>
            <a:r>
              <a:rPr lang="ru-RU" sz="1400" u="sng">
                <a:latin typeface="Calibri" pitchFamily="34" charset="0"/>
              </a:rPr>
              <a:t> 4 </a:t>
            </a:r>
            <a:r>
              <a:rPr lang="en-US" sz="1400" u="sng">
                <a:latin typeface="Calibri" pitchFamily="34" charset="0"/>
              </a:rPr>
              <a:t>  </a:t>
            </a:r>
            <a:r>
              <a:rPr lang="ru-RU" sz="1400" u="sng">
                <a:latin typeface="Calibri" pitchFamily="34" charset="0"/>
              </a:rPr>
              <a:t>– </a:t>
            </a:r>
            <a:r>
              <a:rPr lang="en-US" sz="1400" u="sng">
                <a:latin typeface="Calibri" pitchFamily="34" charset="0"/>
              </a:rPr>
              <a:t>DSA </a:t>
            </a:r>
            <a:r>
              <a:rPr lang="ru-RU" sz="1400" u="sng">
                <a:latin typeface="Calibri" pitchFamily="34" charset="0"/>
              </a:rPr>
              <a:t>режим (</a:t>
            </a:r>
            <a:r>
              <a:rPr lang="en-US" sz="1400" u="sng">
                <a:latin typeface="Calibri" pitchFamily="34" charset="0"/>
              </a:rPr>
              <a:t>Subtraction</a:t>
            </a:r>
            <a:r>
              <a:rPr lang="ru-RU" sz="1400" u="sng">
                <a:latin typeface="Calibri" pitchFamily="34" charset="0"/>
              </a:rPr>
              <a:t>)</a:t>
            </a:r>
          </a:p>
        </p:txBody>
      </p:sp>
      <p:sp>
        <p:nvSpPr>
          <p:cNvPr id="45070" name="Text Box 34">
            <a:hlinkClick r:id="rId10"/>
          </p:cNvPr>
          <p:cNvSpPr txBox="1">
            <a:spLocks noChangeArrowheads="1"/>
          </p:cNvSpPr>
          <p:nvPr/>
        </p:nvSpPr>
        <p:spPr bwMode="auto">
          <a:xfrm>
            <a:off x="1430338" y="5070475"/>
            <a:ext cx="40862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400" u="sng">
                <a:latin typeface="Calibri" pitchFamily="34" charset="0"/>
              </a:rPr>
              <a:t>Film</a:t>
            </a:r>
            <a:r>
              <a:rPr lang="ru-RU" sz="1400" u="sng">
                <a:latin typeface="Calibri" pitchFamily="34" charset="0"/>
              </a:rPr>
              <a:t> 1 </a:t>
            </a:r>
            <a:r>
              <a:rPr lang="en-US" sz="1400" u="sng">
                <a:latin typeface="Calibri" pitchFamily="34" charset="0"/>
              </a:rPr>
              <a:t>  </a:t>
            </a:r>
            <a:r>
              <a:rPr lang="ru-RU" sz="1400" u="sng">
                <a:latin typeface="Calibri" pitchFamily="34" charset="0"/>
              </a:rPr>
              <a:t>– Просмотр 3</a:t>
            </a:r>
            <a:r>
              <a:rPr lang="en-US" sz="1400" u="sng">
                <a:latin typeface="Calibri" pitchFamily="34" charset="0"/>
              </a:rPr>
              <a:t>D</a:t>
            </a:r>
            <a:r>
              <a:rPr lang="ru-RU" sz="1400" u="sng">
                <a:latin typeface="Calibri" pitchFamily="34" charset="0"/>
              </a:rPr>
              <a:t> реконструкции</a:t>
            </a:r>
            <a:r>
              <a:rPr lang="en-US" sz="1400" u="sng">
                <a:latin typeface="Calibri" pitchFamily="34" charset="0"/>
              </a:rPr>
              <a:t> </a:t>
            </a:r>
            <a:r>
              <a:rPr lang="ru-RU" sz="1400" u="sng">
                <a:latin typeface="Calibri" pitchFamily="34" charset="0"/>
              </a:rPr>
              <a:t>с</a:t>
            </a:r>
            <a:r>
              <a:rPr lang="en-US" sz="1400" u="sng">
                <a:latin typeface="Calibri" pitchFamily="34" charset="0"/>
              </a:rPr>
              <a:t> CT</a:t>
            </a:r>
            <a:r>
              <a:rPr lang="ru-RU" sz="1400" u="sng">
                <a:latin typeface="Calibri" pitchFamily="34" charset="0"/>
              </a:rPr>
              <a:t> аппарата</a:t>
            </a:r>
          </a:p>
        </p:txBody>
      </p:sp>
      <p:sp>
        <p:nvSpPr>
          <p:cNvPr id="45071" name="Text Box 35">
            <a:hlinkClick r:id="rId11"/>
          </p:cNvPr>
          <p:cNvSpPr txBox="1">
            <a:spLocks noChangeArrowheads="1"/>
          </p:cNvSpPr>
          <p:nvPr/>
        </p:nvSpPr>
        <p:spPr bwMode="auto">
          <a:xfrm>
            <a:off x="1435100" y="4795838"/>
            <a:ext cx="25304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400" u="sng">
                <a:latin typeface="Calibri" pitchFamily="34" charset="0"/>
              </a:rPr>
              <a:t>Slides</a:t>
            </a:r>
            <a:r>
              <a:rPr lang="ru-RU" sz="1400" u="sng">
                <a:latin typeface="Calibri" pitchFamily="34" charset="0"/>
              </a:rPr>
              <a:t>  – </a:t>
            </a:r>
            <a:r>
              <a:rPr lang="en-US" sz="1400" u="sng">
                <a:latin typeface="Calibri" pitchFamily="34" charset="0"/>
              </a:rPr>
              <a:t>Screen shots </a:t>
            </a:r>
            <a:r>
              <a:rPr lang="ru-RU" sz="1400" u="sng">
                <a:latin typeface="Calibri" pitchFamily="34" charset="0"/>
              </a:rPr>
              <a:t>обработок</a:t>
            </a:r>
          </a:p>
        </p:txBody>
      </p:sp>
      <p:sp>
        <p:nvSpPr>
          <p:cNvPr id="45072" name="Text Box 36">
            <a:hlinkClick r:id="rId12"/>
          </p:cNvPr>
          <p:cNvSpPr txBox="1">
            <a:spLocks noChangeArrowheads="1"/>
          </p:cNvSpPr>
          <p:nvPr/>
        </p:nvSpPr>
        <p:spPr bwMode="auto">
          <a:xfrm>
            <a:off x="1427163" y="5803900"/>
            <a:ext cx="25304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400" u="sng">
                <a:latin typeface="Calibri" pitchFamily="34" charset="0"/>
              </a:rPr>
              <a:t>Slides</a:t>
            </a:r>
            <a:r>
              <a:rPr lang="ru-RU" sz="1400" u="sng">
                <a:latin typeface="Calibri" pitchFamily="34" charset="0"/>
              </a:rPr>
              <a:t>  – </a:t>
            </a:r>
            <a:r>
              <a:rPr lang="en-US" sz="1400" u="sng">
                <a:latin typeface="Calibri" pitchFamily="34" charset="0"/>
              </a:rPr>
              <a:t>Screen shots </a:t>
            </a:r>
            <a:r>
              <a:rPr lang="ru-RU" sz="1400" u="sng">
                <a:latin typeface="Calibri" pitchFamily="34" charset="0"/>
              </a:rPr>
              <a:t>обработок</a:t>
            </a:r>
          </a:p>
        </p:txBody>
      </p:sp>
      <p:sp>
        <p:nvSpPr>
          <p:cNvPr id="45073" name="Rectangle 38"/>
          <p:cNvSpPr>
            <a:spLocks noChangeArrowheads="1"/>
          </p:cNvSpPr>
          <p:nvPr/>
        </p:nvSpPr>
        <p:spPr bwMode="auto">
          <a:xfrm>
            <a:off x="1908175" y="107157"/>
            <a:ext cx="50768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/>
          <a:p>
            <a:pPr defTabSz="912813"/>
            <a:r>
              <a:rPr lang="ru-RU" sz="2900" i="1" dirty="0">
                <a:latin typeface="Calibri" pitchFamily="34" charset="0"/>
              </a:rPr>
              <a:t>Потоковая </a:t>
            </a:r>
            <a:r>
              <a:rPr lang="en-US" sz="2900" i="1" dirty="0">
                <a:latin typeface="Calibri" pitchFamily="34" charset="0"/>
              </a:rPr>
              <a:t>2D </a:t>
            </a:r>
            <a:r>
              <a:rPr lang="ru-RU" sz="2900" i="1" dirty="0">
                <a:latin typeface="Calibri" pitchFamily="34" charset="0"/>
              </a:rPr>
              <a:t>Обработка </a:t>
            </a:r>
            <a:r>
              <a:rPr lang="en-US" sz="2900" i="1" dirty="0">
                <a:latin typeface="Calibri" pitchFamily="34" charset="0"/>
              </a:rPr>
              <a:t>(RT)</a:t>
            </a:r>
            <a:endParaRPr lang="ru-RU" sz="2900" i="1" dirty="0">
              <a:latin typeface="Calibri" pitchFamily="34" charset="0"/>
            </a:endParaRPr>
          </a:p>
        </p:txBody>
      </p:sp>
      <p:sp>
        <p:nvSpPr>
          <p:cNvPr id="45074" name="Rectangle 39"/>
          <p:cNvSpPr>
            <a:spLocks noChangeArrowheads="1"/>
          </p:cNvSpPr>
          <p:nvPr/>
        </p:nvSpPr>
        <p:spPr bwMode="auto">
          <a:xfrm>
            <a:off x="387350" y="863600"/>
            <a:ext cx="608171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/>
          <a:p>
            <a:pPr defTabSz="912813"/>
            <a:r>
              <a:rPr lang="ru-RU" sz="2000" dirty="0">
                <a:latin typeface="Calibri" pitchFamily="34" charset="0"/>
              </a:rPr>
              <a:t>Серии кадров</a:t>
            </a:r>
            <a:r>
              <a:rPr lang="en-US" sz="2000" dirty="0">
                <a:latin typeface="Calibri" pitchFamily="34" charset="0"/>
              </a:rPr>
              <a:t> (Modality)  </a:t>
            </a:r>
          </a:p>
          <a:p>
            <a:pPr defTabSz="912813"/>
            <a:r>
              <a:rPr lang="en-US" dirty="0">
                <a:latin typeface="Calibri" pitchFamily="34" charset="0"/>
              </a:rPr>
              <a:t>AS</a:t>
            </a:r>
            <a:r>
              <a:rPr lang="ru-RU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XA</a:t>
            </a:r>
            <a:r>
              <a:rPr lang="ru-RU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DSA</a:t>
            </a:r>
            <a:r>
              <a:rPr lang="ru-RU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RF</a:t>
            </a:r>
            <a:r>
              <a:rPr lang="ru-RU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DF</a:t>
            </a:r>
            <a:r>
              <a:rPr lang="ru-RU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VF</a:t>
            </a:r>
            <a:r>
              <a:rPr lang="ru-RU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CT</a:t>
            </a:r>
            <a:r>
              <a:rPr lang="ru-RU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MR</a:t>
            </a:r>
            <a:r>
              <a:rPr lang="ru-RU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PT</a:t>
            </a:r>
            <a:r>
              <a:rPr lang="ru-RU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US</a:t>
            </a:r>
            <a:r>
              <a:rPr lang="ru-RU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EC</a:t>
            </a:r>
            <a:r>
              <a:rPr lang="ru-RU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CD</a:t>
            </a:r>
            <a:r>
              <a:rPr lang="ru-RU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DD</a:t>
            </a:r>
            <a:r>
              <a:rPr lang="ru-RU" dirty="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Ангиография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dirty="0" smtClean="0"/>
          </a:p>
        </p:txBody>
      </p:sp>
      <p:pic>
        <p:nvPicPr>
          <p:cNvPr id="47108" name="Picture 2" descr="http://kk.convdocs.org/pars_docs/refs/286/285315/285315_html_393bc3f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57313"/>
            <a:ext cx="43624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 descr="http://kk.convdocs.org/pars_docs/refs/286/285315/285315_html_m4d93dd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875"/>
            <a:ext cx="43624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http://img0.liveinternet.ru/images/attach/c/0/35/501/35501232_Ustanovka_kavafiltr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85762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8" descr="http://medhelp4you.ru/img/img-seo/m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571750"/>
            <a:ext cx="40163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232729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3.1.Ангиография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play2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1571625"/>
            <a:ext cx="4779962" cy="4781550"/>
          </a:xfrm>
          <a:noFill/>
        </p:spPr>
      </p:pic>
      <p:sp>
        <p:nvSpPr>
          <p:cNvPr id="48131" name="Rectangle 11"/>
          <p:cNvSpPr>
            <a:spLocks noChangeArrowheads="1"/>
          </p:cNvSpPr>
          <p:nvPr/>
        </p:nvSpPr>
        <p:spPr bwMode="auto">
          <a:xfrm>
            <a:off x="6378575" y="4267200"/>
            <a:ext cx="2765425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711" tIns="32653" rIns="25711" bIns="32653">
            <a:spAutoFit/>
          </a:bodyPr>
          <a:lstStyle/>
          <a:p>
            <a:pPr defTabSz="912813"/>
            <a:r>
              <a:rPr lang="ru-RU" b="1">
                <a:latin typeface="Calibri" pitchFamily="34" charset="0"/>
              </a:rPr>
              <a:t>Исходное изображение</a:t>
            </a:r>
          </a:p>
          <a:p>
            <a:pPr defTabSz="912813"/>
            <a:r>
              <a:rPr lang="ru-RU" b="1">
                <a:latin typeface="Calibri" pitchFamily="34" charset="0"/>
              </a:rPr>
              <a:t>    </a:t>
            </a:r>
            <a:r>
              <a:rPr lang="en-US" b="1">
                <a:latin typeface="Calibri" pitchFamily="34" charset="0"/>
              </a:rPr>
              <a:t> </a:t>
            </a:r>
            <a:r>
              <a:rPr lang="ru-RU" b="1">
                <a:latin typeface="Calibri" pitchFamily="34" charset="0"/>
              </a:rPr>
              <a:t> в окне </a:t>
            </a:r>
            <a:r>
              <a:rPr lang="en-US" b="1">
                <a:latin typeface="Calibri" pitchFamily="34" charset="0"/>
              </a:rPr>
              <a:t>Zoom 1:1</a:t>
            </a:r>
            <a:endParaRPr lang="ru-RU" b="1">
              <a:latin typeface="Calibri" pitchFamily="34" charset="0"/>
            </a:endParaRPr>
          </a:p>
          <a:p>
            <a:pPr defTabSz="912813"/>
            <a:endParaRPr lang="ru-RU" b="1">
              <a:latin typeface="Calibri" pitchFamily="34" charset="0"/>
            </a:endParaRPr>
          </a:p>
          <a:p>
            <a:pPr defTabSz="912813"/>
            <a:r>
              <a:rPr lang="ru-RU" b="1">
                <a:latin typeface="Calibri" pitchFamily="34" charset="0"/>
              </a:rPr>
              <a:t>формат  1024*1024*8</a:t>
            </a:r>
            <a:r>
              <a:rPr lang="en-US" b="1">
                <a:latin typeface="Calibri" pitchFamily="34" charset="0"/>
              </a:rPr>
              <a:t>b</a:t>
            </a:r>
            <a:endParaRPr lang="ru-RU" b="1">
              <a:latin typeface="Calibri" pitchFamily="34" charset="0"/>
            </a:endParaRPr>
          </a:p>
          <a:p>
            <a:pPr defTabSz="912813"/>
            <a:r>
              <a:rPr lang="ru-RU" b="1">
                <a:latin typeface="Calibri" pitchFamily="34" charset="0"/>
              </a:rPr>
              <a:t>аппарат  Integris</a:t>
            </a:r>
            <a:r>
              <a:rPr lang="en-US" b="1">
                <a:latin typeface="Calibri" pitchFamily="34" charset="0"/>
              </a:rPr>
              <a:t> 3000</a:t>
            </a:r>
            <a:r>
              <a:rPr lang="ru-RU" b="1">
                <a:latin typeface="Calibri" pitchFamily="34" charset="0"/>
              </a:rPr>
              <a:t> фирма    Philips   </a:t>
            </a:r>
          </a:p>
          <a:p>
            <a:pPr defTabSz="912813"/>
            <a:r>
              <a:rPr lang="ru-RU" b="1">
                <a:latin typeface="Calibri" pitchFamily="34" charset="0"/>
              </a:rPr>
              <a:t>    </a:t>
            </a:r>
            <a:r>
              <a:rPr lang="ru-RU" sz="1400" b="1">
                <a:latin typeface="Calibri" pitchFamily="34" charset="0"/>
              </a:rPr>
              <a:t>(1 кадр - 1 DICOM файл)</a:t>
            </a:r>
          </a:p>
        </p:txBody>
      </p:sp>
      <p:sp>
        <p:nvSpPr>
          <p:cNvPr id="48132" name="Rectangle 12"/>
          <p:cNvSpPr>
            <a:spLocks noChangeArrowheads="1"/>
          </p:cNvSpPr>
          <p:nvPr/>
        </p:nvSpPr>
        <p:spPr bwMode="auto">
          <a:xfrm>
            <a:off x="1714500" y="0"/>
            <a:ext cx="6959600" cy="512763"/>
          </a:xfrm>
          <a:prstGeom prst="rect">
            <a:avLst/>
          </a:prstGeom>
          <a:solidFill>
            <a:schemeClr val="tx2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/>
          <a:p>
            <a:pPr defTabSz="912813"/>
            <a:r>
              <a:rPr lang="ru-RU" sz="2900" b="1">
                <a:latin typeface="Calibri" pitchFamily="34" charset="0"/>
              </a:rPr>
              <a:t>Потоковая Обработка Реального Времени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play2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1143000"/>
            <a:ext cx="4716462" cy="4714875"/>
          </a:xfrm>
          <a:noFill/>
        </p:spPr>
      </p:pic>
      <p:sp>
        <p:nvSpPr>
          <p:cNvPr id="49155" name="Rectangle 13"/>
          <p:cNvSpPr>
            <a:spLocks noChangeArrowheads="1"/>
          </p:cNvSpPr>
          <p:nvPr/>
        </p:nvSpPr>
        <p:spPr bwMode="auto">
          <a:xfrm>
            <a:off x="6451600" y="4267200"/>
            <a:ext cx="25828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711" tIns="32653" rIns="25711" bIns="32653">
            <a:spAutoFit/>
          </a:bodyPr>
          <a:lstStyle/>
          <a:p>
            <a:pPr defTabSz="912813"/>
            <a:r>
              <a:rPr lang="ru-RU" b="1">
                <a:latin typeface="Calibri" pitchFamily="34" charset="0"/>
              </a:rPr>
              <a:t>       Субтракция </a:t>
            </a:r>
          </a:p>
          <a:p>
            <a:pPr defTabSz="912813"/>
            <a:r>
              <a:rPr lang="ru-RU" b="1">
                <a:latin typeface="Calibri" pitchFamily="34" charset="0"/>
              </a:rPr>
              <a:t>           </a:t>
            </a:r>
            <a:r>
              <a:rPr lang="en-US" b="1">
                <a:latin typeface="Calibri" pitchFamily="34" charset="0"/>
              </a:rPr>
              <a:t>Zoom 1:1</a:t>
            </a:r>
            <a:endParaRPr lang="ru-RU" b="1">
              <a:latin typeface="Calibri" pitchFamily="34" charset="0"/>
            </a:endParaRPr>
          </a:p>
          <a:p>
            <a:pPr defTabSz="912813"/>
            <a:r>
              <a:rPr lang="ru-RU" b="1">
                <a:latin typeface="Calibri" pitchFamily="34" charset="0"/>
              </a:rPr>
              <a:t>формат  1024*1024*8</a:t>
            </a:r>
            <a:r>
              <a:rPr lang="en-US" b="1">
                <a:latin typeface="Calibri" pitchFamily="34" charset="0"/>
              </a:rPr>
              <a:t>b</a:t>
            </a:r>
            <a:endParaRPr lang="ru-RU" b="1">
              <a:latin typeface="Calibri" pitchFamily="34" charset="0"/>
            </a:endParaRPr>
          </a:p>
          <a:p>
            <a:pPr defTabSz="912813"/>
            <a:r>
              <a:rPr lang="ru-RU" b="1">
                <a:latin typeface="Calibri" pitchFamily="34" charset="0"/>
              </a:rPr>
              <a:t>аппарат  Integris</a:t>
            </a:r>
            <a:r>
              <a:rPr lang="en-US" b="1">
                <a:latin typeface="Calibri" pitchFamily="34" charset="0"/>
              </a:rPr>
              <a:t> 3000</a:t>
            </a:r>
            <a:r>
              <a:rPr lang="ru-RU" b="1">
                <a:latin typeface="Calibri" pitchFamily="34" charset="0"/>
              </a:rPr>
              <a:t> фирма    Philips</a:t>
            </a:r>
          </a:p>
        </p:txBody>
      </p:sp>
      <p:sp>
        <p:nvSpPr>
          <p:cNvPr id="49156" name="Rectangle 14"/>
          <p:cNvSpPr>
            <a:spLocks noChangeArrowheads="1"/>
          </p:cNvSpPr>
          <p:nvPr/>
        </p:nvSpPr>
        <p:spPr bwMode="auto">
          <a:xfrm>
            <a:off x="1785938" y="142875"/>
            <a:ext cx="6959600" cy="512763"/>
          </a:xfrm>
          <a:prstGeom prst="rect">
            <a:avLst/>
          </a:prstGeom>
          <a:solidFill>
            <a:schemeClr val="tx2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/>
          <a:p>
            <a:pPr defTabSz="912813"/>
            <a:r>
              <a:rPr lang="ru-RU" sz="2900" b="1">
                <a:latin typeface="Calibri" pitchFamily="34" charset="0"/>
              </a:rPr>
              <a:t>Потоковая Обработка Реального Времени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lay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4963"/>
            <a:ext cx="6030912" cy="4522787"/>
          </a:xfrm>
          <a:noFill/>
        </p:spPr>
      </p:pic>
      <p:sp>
        <p:nvSpPr>
          <p:cNvPr id="50179" name="Rectangle 13"/>
          <p:cNvSpPr>
            <a:spLocks noChangeArrowheads="1"/>
          </p:cNvSpPr>
          <p:nvPr/>
        </p:nvSpPr>
        <p:spPr bwMode="auto">
          <a:xfrm>
            <a:off x="1216025" y="3351213"/>
            <a:ext cx="2747963" cy="1166812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25711" tIns="32653" rIns="25711" bIns="32653">
            <a:spAutoFit/>
          </a:bodyPr>
          <a:lstStyle/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Исходное изображение</a:t>
            </a:r>
          </a:p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формат    1024*1024*8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b</a:t>
            </a:r>
            <a:endParaRPr lang="ru-RU" b="1">
              <a:solidFill>
                <a:srgbClr val="341791"/>
              </a:solidFill>
              <a:latin typeface="Calibri" pitchFamily="34" charset="0"/>
            </a:endParaRPr>
          </a:p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аппарат 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 Legasy DRS</a:t>
            </a:r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 фирма   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 GE</a:t>
            </a:r>
            <a:endParaRPr lang="ru-RU" sz="1400" b="1">
              <a:solidFill>
                <a:srgbClr val="341791"/>
              </a:solidFill>
              <a:latin typeface="Calibri" pitchFamily="34" charset="0"/>
            </a:endParaRPr>
          </a:p>
        </p:txBody>
      </p:sp>
      <p:sp>
        <p:nvSpPr>
          <p:cNvPr id="50180" name="Rectangle 14"/>
          <p:cNvSpPr>
            <a:spLocks noChangeArrowheads="1"/>
          </p:cNvSpPr>
          <p:nvPr/>
        </p:nvSpPr>
        <p:spPr bwMode="auto">
          <a:xfrm>
            <a:off x="2000250" y="142875"/>
            <a:ext cx="6959600" cy="512763"/>
          </a:xfrm>
          <a:prstGeom prst="rect">
            <a:avLst/>
          </a:prstGeom>
          <a:solidFill>
            <a:schemeClr val="tx2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/>
          <a:p>
            <a:pPr defTabSz="912813"/>
            <a:r>
              <a:rPr lang="ru-RU" sz="2900" b="1">
                <a:solidFill>
                  <a:srgbClr val="CCFFFF"/>
                </a:solidFill>
                <a:latin typeface="Calibri" pitchFamily="34" charset="0"/>
              </a:rPr>
              <a:t>Потоковая Обработка Реального Времени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lay3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857250"/>
            <a:ext cx="7027862" cy="5270500"/>
          </a:xfrm>
          <a:noFill/>
        </p:spPr>
      </p:pic>
      <p:sp>
        <p:nvSpPr>
          <p:cNvPr id="52227" name="Rectangle 13"/>
          <p:cNvSpPr>
            <a:spLocks noChangeArrowheads="1"/>
          </p:cNvSpPr>
          <p:nvPr/>
        </p:nvSpPr>
        <p:spPr bwMode="auto">
          <a:xfrm>
            <a:off x="754063" y="3930650"/>
            <a:ext cx="2792412" cy="11684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25711" tIns="32653" rIns="25711" bIns="32653">
            <a:spAutoFit/>
          </a:bodyPr>
          <a:lstStyle/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Исходное изображение</a:t>
            </a:r>
          </a:p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формат   1024*1024*10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b</a:t>
            </a:r>
            <a:endParaRPr lang="ru-RU" b="1">
              <a:solidFill>
                <a:srgbClr val="341791"/>
              </a:solidFill>
              <a:latin typeface="Calibri" pitchFamily="34" charset="0"/>
            </a:endParaRPr>
          </a:p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аппарат 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Advantx</a:t>
            </a:r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DLX</a:t>
            </a:r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 фирма   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GE</a:t>
            </a:r>
            <a:endParaRPr lang="ru-RU" sz="1400" b="1">
              <a:solidFill>
                <a:srgbClr val="341791"/>
              </a:solidFill>
              <a:latin typeface="Calibri" pitchFamily="34" charset="0"/>
            </a:endParaRPr>
          </a:p>
        </p:txBody>
      </p:sp>
      <p:sp>
        <p:nvSpPr>
          <p:cNvPr id="52228" name="Rectangle 14"/>
          <p:cNvSpPr>
            <a:spLocks noChangeArrowheads="1"/>
          </p:cNvSpPr>
          <p:nvPr/>
        </p:nvSpPr>
        <p:spPr bwMode="auto">
          <a:xfrm>
            <a:off x="1857375" y="0"/>
            <a:ext cx="6959600" cy="512763"/>
          </a:xfrm>
          <a:prstGeom prst="rect">
            <a:avLst/>
          </a:prstGeom>
          <a:solidFill>
            <a:schemeClr val="tx2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/>
          <a:p>
            <a:pPr defTabSz="912813"/>
            <a:r>
              <a:rPr lang="ru-RU" sz="2900" b="1">
                <a:solidFill>
                  <a:srgbClr val="CCFFFF"/>
                </a:solidFill>
                <a:latin typeface="Calibri" pitchFamily="34" charset="0"/>
              </a:rPr>
              <a:t>Потоковая Обработка Реального Времени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play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736600"/>
            <a:ext cx="7143750" cy="5357813"/>
          </a:xfrm>
          <a:noFill/>
        </p:spPr>
      </p:pic>
      <p:sp>
        <p:nvSpPr>
          <p:cNvPr id="53251" name="Rectangle 14"/>
          <p:cNvSpPr>
            <a:spLocks noChangeArrowheads="1"/>
          </p:cNvSpPr>
          <p:nvPr/>
        </p:nvSpPr>
        <p:spPr bwMode="auto">
          <a:xfrm>
            <a:off x="400050" y="1019175"/>
            <a:ext cx="2757488" cy="11684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25711" tIns="32653" rIns="25711" bIns="32653">
            <a:spAutoFit/>
          </a:bodyPr>
          <a:lstStyle/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Исходное изображение</a:t>
            </a:r>
          </a:p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формат   1024*1024*10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b</a:t>
            </a:r>
            <a:endParaRPr lang="ru-RU" b="1">
              <a:solidFill>
                <a:srgbClr val="341791"/>
              </a:solidFill>
              <a:latin typeface="Calibri" pitchFamily="34" charset="0"/>
            </a:endParaRPr>
          </a:p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аппарат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  </a:t>
            </a:r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 Integris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3000 </a:t>
            </a:r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фирма   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 Philips</a:t>
            </a:r>
            <a:endParaRPr lang="ru-RU" b="1">
              <a:solidFill>
                <a:srgbClr val="341791"/>
              </a:solidFill>
              <a:latin typeface="Calibri" pitchFamily="34" charset="0"/>
            </a:endParaRPr>
          </a:p>
        </p:txBody>
      </p:sp>
      <p:sp>
        <p:nvSpPr>
          <p:cNvPr id="53252" name="Rectangle 15"/>
          <p:cNvSpPr>
            <a:spLocks noChangeArrowheads="1"/>
          </p:cNvSpPr>
          <p:nvPr/>
        </p:nvSpPr>
        <p:spPr bwMode="auto">
          <a:xfrm>
            <a:off x="1785938" y="142875"/>
            <a:ext cx="6959600" cy="512763"/>
          </a:xfrm>
          <a:prstGeom prst="rect">
            <a:avLst/>
          </a:prstGeom>
          <a:solidFill>
            <a:schemeClr val="tx2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/>
          <a:p>
            <a:pPr defTabSz="912813"/>
            <a:r>
              <a:rPr lang="ru-RU" sz="2900" b="1">
                <a:solidFill>
                  <a:srgbClr val="CCFFFF"/>
                </a:solidFill>
                <a:latin typeface="Calibri" pitchFamily="34" charset="0"/>
              </a:rPr>
              <a:t>Потоковая Обработка Реального Времени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214438" y="274638"/>
            <a:ext cx="7472362" cy="2082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МПКС состоит из медицинского прибора, вычислительного устройства и программного обеспечения, которое обеспечивает вычисление следующих функций: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63" y="2571750"/>
            <a:ext cx="7615237" cy="3697288"/>
          </a:xfrm>
        </p:spPr>
        <p:txBody>
          <a:bodyPr rtlCol="0">
            <a:normAutofit fontScale="85000" lnSpcReduction="10000"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dirty="0" smtClean="0"/>
              <a:t>управление работой медицинского прибора;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dirty="0" smtClean="0"/>
              <a:t>регистрацию и хранение полученных данных;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dirty="0" smtClean="0"/>
              <a:t>всесторонний анализ полученных данных и формирование управляющих воздействий;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ru-RU" dirty="0" smtClean="0"/>
              <a:t>представление результатов анализа в</a:t>
            </a:r>
            <a:r>
              <a:rPr lang="en-US" dirty="0" smtClean="0"/>
              <a:t> </a:t>
            </a:r>
            <a:r>
              <a:rPr lang="ru-RU" dirty="0" smtClean="0"/>
              <a:t>виде заключения или в форме управляющих воздействий на организм.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Содержимое 1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55299" name="Picture 4" descr="play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13"/>
          <p:cNvSpPr>
            <a:spLocks noChangeArrowheads="1"/>
          </p:cNvSpPr>
          <p:nvPr/>
        </p:nvSpPr>
        <p:spPr bwMode="auto">
          <a:xfrm>
            <a:off x="490538" y="1019175"/>
            <a:ext cx="2667000" cy="11684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25711" tIns="32653" rIns="25711" bIns="32653">
            <a:spAutoFit/>
          </a:bodyPr>
          <a:lstStyle/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Обработка 10 кадра</a:t>
            </a:r>
          </a:p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формат  1024*1024*10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b</a:t>
            </a:r>
            <a:endParaRPr lang="ru-RU" b="1">
              <a:solidFill>
                <a:srgbClr val="341791"/>
              </a:solidFill>
              <a:latin typeface="Calibri" pitchFamily="34" charset="0"/>
            </a:endParaRPr>
          </a:p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аппарат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  </a:t>
            </a:r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Integris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3000 </a:t>
            </a:r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фирма   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Philips</a:t>
            </a:r>
            <a:endParaRPr lang="ru-RU" b="1">
              <a:solidFill>
                <a:srgbClr val="341791"/>
              </a:solidFill>
              <a:latin typeface="Calibri" pitchFamily="34" charset="0"/>
            </a:endParaRPr>
          </a:p>
        </p:txBody>
      </p:sp>
      <p:sp>
        <p:nvSpPr>
          <p:cNvPr id="55301" name="Rectangle 14"/>
          <p:cNvSpPr>
            <a:spLocks noChangeArrowheads="1"/>
          </p:cNvSpPr>
          <p:nvPr/>
        </p:nvSpPr>
        <p:spPr bwMode="auto">
          <a:xfrm>
            <a:off x="227013" y="152400"/>
            <a:ext cx="6959600" cy="512763"/>
          </a:xfrm>
          <a:prstGeom prst="rect">
            <a:avLst/>
          </a:prstGeom>
          <a:solidFill>
            <a:schemeClr val="tx2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/>
          <a:p>
            <a:pPr defTabSz="912813"/>
            <a:r>
              <a:rPr lang="ru-RU" sz="2900" b="1">
                <a:solidFill>
                  <a:srgbClr val="CCFFFF"/>
                </a:solidFill>
                <a:latin typeface="Calibri" pitchFamily="34" charset="0"/>
              </a:rPr>
              <a:t>Потоковая Обработка Реального Времени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56324" name="Picture 4" descr="play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13"/>
          <p:cNvSpPr>
            <a:spLocks noChangeArrowheads="1"/>
          </p:cNvSpPr>
          <p:nvPr/>
        </p:nvSpPr>
        <p:spPr bwMode="auto">
          <a:xfrm>
            <a:off x="482600" y="1019175"/>
            <a:ext cx="2674938" cy="11684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25711" tIns="32653" rIns="25711" bIns="32653">
            <a:spAutoFit/>
          </a:bodyPr>
          <a:lstStyle/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Субтракция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10</a:t>
            </a:r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 кадра</a:t>
            </a:r>
          </a:p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формат  1024*1024*10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b</a:t>
            </a:r>
            <a:endParaRPr lang="ru-RU" b="1">
              <a:solidFill>
                <a:srgbClr val="341791"/>
              </a:solidFill>
              <a:latin typeface="Calibri" pitchFamily="34" charset="0"/>
            </a:endParaRPr>
          </a:p>
          <a:p>
            <a:pPr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аппарат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  </a:t>
            </a:r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Integris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3000 </a:t>
            </a:r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фирма   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 Philips</a:t>
            </a:r>
            <a:endParaRPr lang="ru-RU" b="1">
              <a:solidFill>
                <a:srgbClr val="341791"/>
              </a:solidFill>
              <a:latin typeface="Calibri" pitchFamily="34" charset="0"/>
            </a:endParaRPr>
          </a:p>
        </p:txBody>
      </p:sp>
      <p:sp>
        <p:nvSpPr>
          <p:cNvPr id="56326" name="Rectangle 14"/>
          <p:cNvSpPr>
            <a:spLocks noChangeArrowheads="1"/>
          </p:cNvSpPr>
          <p:nvPr/>
        </p:nvSpPr>
        <p:spPr bwMode="auto">
          <a:xfrm>
            <a:off x="227013" y="152400"/>
            <a:ext cx="6959600" cy="512763"/>
          </a:xfrm>
          <a:prstGeom prst="rect">
            <a:avLst/>
          </a:prstGeom>
          <a:solidFill>
            <a:schemeClr val="tx2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306" tIns="32653" rIns="65306" bIns="32653">
            <a:spAutoFit/>
          </a:bodyPr>
          <a:lstStyle/>
          <a:p>
            <a:pPr defTabSz="912813"/>
            <a:r>
              <a:rPr lang="ru-RU" sz="2900" b="1">
                <a:solidFill>
                  <a:srgbClr val="CCFFFF"/>
                </a:solidFill>
                <a:latin typeface="Calibri" pitchFamily="34" charset="0"/>
              </a:rPr>
              <a:t>Потоковая Обработка Реального Времени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4930" name="Picture 2" descr="C:\Users\Инна\Downloads\b215d72f97e9b916b8c134f835591d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158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1643063" y="357188"/>
            <a:ext cx="7234237" cy="781050"/>
          </a:xfrm>
        </p:spPr>
        <p:txBody>
          <a:bodyPr/>
          <a:lstStyle/>
          <a:p>
            <a:r>
              <a:rPr lang="ru-RU" dirty="0" smtClean="0"/>
              <a:t>3.2. Рентген</a:t>
            </a:r>
            <a:endParaRPr lang="ru-RU" dirty="0" smtClean="0"/>
          </a:p>
        </p:txBody>
      </p:sp>
      <p:pic>
        <p:nvPicPr>
          <p:cNvPr id="57347" name="Picture 2" descr="L:\стенд\kak-delajut-rentgen-legkih-na-cifrovom-appar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857375"/>
            <a:ext cx="42862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 descr="L:\стенд\рентгеновский-аппара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14313"/>
            <a:ext cx="4271963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L:\стенд\11_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071938"/>
            <a:ext cx="39465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819" y="966787"/>
            <a:ext cx="7234238" cy="638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 smtClean="0"/>
              <a:t>3.3. Компьютерная </a:t>
            </a:r>
            <a:r>
              <a:rPr lang="ru-RU" sz="2400" b="1" dirty="0" smtClean="0"/>
              <a:t>томография (КТ</a:t>
            </a:r>
            <a:r>
              <a:rPr lang="ru-RU" sz="2400" b="1" dirty="0"/>
              <a:t>)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/>
              <a:t>– это исследования внутренних органов человека с использованием рентгеновского излучения.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8371" name="Picture 2" descr="http://kaduzey.com/wp-content/uploads/2014/07/8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85875"/>
            <a:ext cx="3786188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http://infomrt.ru/uploads/posts/2014-06/1402158798_snimok-tomografii-golovnogo-moz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285875"/>
            <a:ext cx="3557587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 descr="http://www.zdorovieinfo.ru/upload/images/Fotolia_10744903_Subscription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3786188"/>
            <a:ext cx="3929062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Инна\Downloads\f6630f1b0bdbaad8417cc8ee617005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6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1180306" y="1094259"/>
            <a:ext cx="7234237" cy="781050"/>
          </a:xfrm>
        </p:spPr>
        <p:txBody>
          <a:bodyPr/>
          <a:lstStyle/>
          <a:p>
            <a:pPr algn="ctr"/>
            <a:r>
              <a:rPr lang="ru-RU" sz="2400" b="1" dirty="0" smtClean="0"/>
              <a:t>3.4. Магнитно-резонансная </a:t>
            </a:r>
            <a:r>
              <a:rPr lang="ru-RU" sz="2400" b="1" dirty="0"/>
              <a:t>томография (МРТ) </a:t>
            </a:r>
            <a:r>
              <a:rPr lang="ru-RU" sz="2400" dirty="0"/>
              <a:t>— </a:t>
            </a:r>
            <a:r>
              <a:rPr lang="ru-RU" sz="2400" dirty="0" err="1"/>
              <a:t>томографический</a:t>
            </a:r>
            <a:r>
              <a:rPr lang="ru-RU" sz="2400" dirty="0"/>
              <a:t> способ исследования внутренних органов и тканей с использованием физического явления ядерного магнитного резонанса.</a:t>
            </a:r>
            <a:endParaRPr lang="ru-RU" sz="2400" dirty="0" smtClean="0"/>
          </a:p>
        </p:txBody>
      </p:sp>
      <p:pic>
        <p:nvPicPr>
          <p:cNvPr id="59395" name="Picture 3" descr="L:\стенд\Medicine_Компьютерная томограф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47974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L:\стенд\123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84784"/>
            <a:ext cx="23526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L:\стенд\MRI_head_s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"/>
          <a:stretch>
            <a:fillRect/>
          </a:stretch>
        </p:blipFill>
        <p:spPr bwMode="auto">
          <a:xfrm>
            <a:off x="5357812" y="3356992"/>
            <a:ext cx="3233737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8002" name="Picture 2" descr="C:\Users\Инна\Downloads\ea9b5b57ff21d458463d820e2469d4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1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882" name="Picture 2" descr="C:\Users\Инна\Downloads\9162d291d216a597293fa132ed0d20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4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3906" name="Picture 2" descr="C:\Users\Инна\Downloads\a73455d67819e8306f36bae33dc2a9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35100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055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571625" y="0"/>
            <a:ext cx="7234238" cy="1439863"/>
          </a:xfrm>
        </p:spPr>
        <p:txBody>
          <a:bodyPr/>
          <a:lstStyle/>
          <a:p>
            <a:r>
              <a:rPr lang="ru-RU" sz="3800" smtClean="0"/>
              <a:t>Классификация МПКС по назначению: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755576" y="1484784"/>
            <a:ext cx="8072437" cy="3627437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2.1</a:t>
            </a:r>
            <a:r>
              <a:rPr lang="ru-RU" dirty="0" smtClean="0"/>
              <a:t>. системы функциональной диагностики;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2.2</a:t>
            </a:r>
            <a:r>
              <a:rPr lang="ru-RU" dirty="0" smtClean="0"/>
              <a:t>. мониторные системы;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2.3</a:t>
            </a:r>
            <a:r>
              <a:rPr lang="ru-RU" dirty="0" smtClean="0"/>
              <a:t>. системы обработки медицинских изображений;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2.4.системы </a:t>
            </a:r>
            <a:r>
              <a:rPr lang="ru-RU" dirty="0" smtClean="0"/>
              <a:t>лабораторной диагностики;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2.5</a:t>
            </a:r>
            <a:r>
              <a:rPr lang="ru-RU" dirty="0" smtClean="0"/>
              <a:t>. системы лечебных воздействий;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2.6.системы </a:t>
            </a:r>
            <a:r>
              <a:rPr lang="ru-RU" dirty="0" smtClean="0"/>
              <a:t>замещения жизненно важных функций организма и протезирования.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34237" cy="1439863"/>
          </a:xfrm>
        </p:spPr>
        <p:txBody>
          <a:bodyPr/>
          <a:lstStyle/>
          <a:p>
            <a:r>
              <a:rPr lang="ru-RU" sz="1800" dirty="0" smtClean="0"/>
              <a:t>3.4. </a:t>
            </a:r>
            <a:r>
              <a:rPr lang="ru-RU" sz="1800" b="1" dirty="0"/>
              <a:t>Ультразвуковое</a:t>
            </a:r>
            <a:r>
              <a:rPr lang="ru-RU" sz="1800" dirty="0"/>
              <a:t> </a:t>
            </a:r>
            <a:r>
              <a:rPr lang="ru-RU" sz="1800" b="1" dirty="0"/>
              <a:t>исследование</a:t>
            </a:r>
            <a:r>
              <a:rPr lang="ru-RU" sz="1800" dirty="0"/>
              <a:t> (</a:t>
            </a:r>
            <a:r>
              <a:rPr lang="ru-RU" sz="1800" b="1" dirty="0"/>
              <a:t>УЗИ</a:t>
            </a:r>
            <a:r>
              <a:rPr lang="ru-RU" sz="1800" dirty="0"/>
              <a:t>), </a:t>
            </a:r>
            <a:r>
              <a:rPr lang="ru-RU" sz="1800" dirty="0" err="1"/>
              <a:t>сонография</a:t>
            </a:r>
            <a:r>
              <a:rPr lang="ru-RU" sz="1800" dirty="0"/>
              <a:t> — </a:t>
            </a:r>
            <a:r>
              <a:rPr lang="ru-RU" sz="1800" dirty="0" err="1"/>
              <a:t>неинвазивное</a:t>
            </a:r>
            <a:r>
              <a:rPr lang="ru-RU" sz="1800" dirty="0"/>
              <a:t> исследование организма человека или животного с помощью ультразвуковых волн. Физическая основа </a:t>
            </a:r>
            <a:r>
              <a:rPr lang="ru-RU" sz="1800" b="1" dirty="0"/>
              <a:t>УЗИ</a:t>
            </a:r>
            <a:r>
              <a:rPr lang="ru-RU" sz="1800" dirty="0"/>
              <a:t> — пьезоэлектрический эффект.</a:t>
            </a:r>
            <a:endParaRPr lang="ru-RU" sz="1800" dirty="0" smtClean="0"/>
          </a:p>
        </p:txBody>
      </p:sp>
      <p:pic>
        <p:nvPicPr>
          <p:cNvPr id="60419" name="Picture 2" descr="L:\стенд\00478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2071688"/>
            <a:ext cx="5080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 descr="L:\стенд\12dff1bb9bee44f562224ff70f5ac6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700808"/>
            <a:ext cx="52387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 descr="http://beremennost.jofo.ru/data/userfiles/479/images/250570-uz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42900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14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smtClean="0"/>
          </a:p>
        </p:txBody>
      </p:sp>
      <p:pic>
        <p:nvPicPr>
          <p:cNvPr id="61444" name="Picture 12" descr="Acus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236538"/>
            <a:ext cx="5016500" cy="3970337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13" descr="Acus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9213" cy="3846513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15" descr="us-hp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2970213"/>
            <a:ext cx="5422900" cy="3887787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7" name="Rectangle 16"/>
          <p:cNvSpPr>
            <a:spLocks noChangeArrowheads="1"/>
          </p:cNvSpPr>
          <p:nvPr/>
        </p:nvSpPr>
        <p:spPr bwMode="auto">
          <a:xfrm>
            <a:off x="2714625" y="4714875"/>
            <a:ext cx="1189038" cy="11684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25711" tIns="32653" rIns="25711" bIns="32653">
            <a:spAutoFit/>
          </a:bodyPr>
          <a:lstStyle/>
          <a:p>
            <a:pPr algn="ctr" defTabSz="912813"/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16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b</a:t>
            </a:r>
            <a:r>
              <a:rPr lang="ru-RU">
                <a:solidFill>
                  <a:srgbClr val="341791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US</a:t>
            </a:r>
            <a:r>
              <a:rPr lang="ru-RU">
                <a:solidFill>
                  <a:srgbClr val="341791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DICOM</a:t>
            </a:r>
          </a:p>
          <a:p>
            <a:pPr algn="ctr" defTabSz="912813"/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Hewlett </a:t>
            </a:r>
            <a:r>
              <a:rPr lang="en-US">
                <a:solidFill>
                  <a:srgbClr val="341791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Packard</a:t>
            </a:r>
            <a:r>
              <a:rPr lang="ru-RU" b="1">
                <a:solidFill>
                  <a:srgbClr val="34179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61448" name="Rectangle 17"/>
          <p:cNvSpPr>
            <a:spLocks noChangeArrowheads="1"/>
          </p:cNvSpPr>
          <p:nvPr/>
        </p:nvSpPr>
        <p:spPr bwMode="auto">
          <a:xfrm>
            <a:off x="4256088" y="1936750"/>
            <a:ext cx="1433512" cy="623888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25711" tIns="32653" rIns="25711" bIns="32653">
            <a:spAutoFit/>
          </a:bodyPr>
          <a:lstStyle/>
          <a:p>
            <a:pPr algn="ctr" defTabSz="912813"/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US</a:t>
            </a:r>
            <a:r>
              <a:rPr lang="ru-RU">
                <a:solidFill>
                  <a:srgbClr val="341791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DICOM</a:t>
            </a:r>
          </a:p>
          <a:p>
            <a:pPr algn="ctr" defTabSz="912813"/>
            <a:r>
              <a:rPr lang="en-US" b="1">
                <a:solidFill>
                  <a:srgbClr val="341791"/>
                </a:solidFill>
                <a:latin typeface="Calibri" pitchFamily="34" charset="0"/>
              </a:rPr>
              <a:t>Acuson</a:t>
            </a:r>
            <a:endParaRPr lang="ru-RU" b="1">
              <a:solidFill>
                <a:srgbClr val="341791"/>
              </a:solidFill>
              <a:latin typeface="Calibri" pitchFamily="34" charset="0"/>
            </a:endParaRPr>
          </a:p>
        </p:txBody>
      </p:sp>
      <p:sp>
        <p:nvSpPr>
          <p:cNvPr id="61449" name="Rectangle 18"/>
          <p:cNvSpPr>
            <a:spLocks noChangeArrowheads="1"/>
          </p:cNvSpPr>
          <p:nvPr/>
        </p:nvSpPr>
        <p:spPr bwMode="auto">
          <a:xfrm>
            <a:off x="285750" y="4429125"/>
            <a:ext cx="2557463" cy="1851025"/>
          </a:xfrm>
          <a:prstGeom prst="rect">
            <a:avLst/>
          </a:prstGeom>
          <a:solidFill>
            <a:schemeClr val="tx2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/>
          <a:p>
            <a:pPr algn="ctr" defTabSz="912813"/>
            <a:r>
              <a:rPr lang="ru-RU" sz="2900" b="1">
                <a:solidFill>
                  <a:srgbClr val="CCFFFF"/>
                </a:solidFill>
                <a:latin typeface="Calibri" pitchFamily="34" charset="0"/>
              </a:rPr>
              <a:t>Потоковая Обработка</a:t>
            </a:r>
          </a:p>
          <a:p>
            <a:pPr algn="ctr" defTabSz="912813"/>
            <a:r>
              <a:rPr lang="ru-RU" sz="2900" b="1">
                <a:solidFill>
                  <a:srgbClr val="CCFFFF"/>
                </a:solidFill>
                <a:latin typeface="Calibri" pitchFamily="34" charset="0"/>
              </a:rPr>
              <a:t> Реального Времени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1187624" y="1052736"/>
            <a:ext cx="3456384" cy="2053084"/>
          </a:xfrm>
        </p:spPr>
        <p:txBody>
          <a:bodyPr/>
          <a:lstStyle/>
          <a:p>
            <a:r>
              <a:rPr lang="ru-RU" sz="2000" dirty="0" smtClean="0"/>
              <a:t>3.5. </a:t>
            </a:r>
            <a:r>
              <a:rPr lang="ru-RU" sz="2000" dirty="0" err="1" smtClean="0"/>
              <a:t>Термография</a:t>
            </a:r>
            <a:r>
              <a:rPr lang="ru-RU" sz="2000" dirty="0" smtClean="0"/>
              <a:t> </a:t>
            </a:r>
            <a:r>
              <a:rPr lang="ru-RU" sz="2000" dirty="0"/>
              <a:t>– это новый метод исследования, который позволяет зарегистрировать инфракрасное излучение тела, для того, чтобы выявить какое – либо заболевание</a:t>
            </a:r>
            <a:endParaRPr lang="ru-RU" sz="2000" dirty="0" smtClean="0"/>
          </a:p>
        </p:txBody>
      </p:sp>
      <p:pic>
        <p:nvPicPr>
          <p:cNvPr id="62467" name="Picture 1" descr="L:\стенд\term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2" y="4272533"/>
            <a:ext cx="435768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7" descr="http://www.irtis.ru/img/2012/cam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38" y="1052736"/>
            <a:ext cx="4643438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http://m.irtis.ru/wp-content/uploads/2014/01/reh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501008"/>
            <a:ext cx="42862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1428750" y="214313"/>
            <a:ext cx="7234238" cy="1439862"/>
          </a:xfrm>
        </p:spPr>
        <p:txBody>
          <a:bodyPr/>
          <a:lstStyle/>
          <a:p>
            <a:r>
              <a:rPr lang="ru-RU" dirty="0" smtClean="0"/>
              <a:t>4. </a:t>
            </a:r>
            <a:r>
              <a:rPr lang="ru-RU" dirty="0" smtClean="0"/>
              <a:t>Системы лечебных воздействий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14438" y="1928813"/>
            <a:ext cx="2357437" cy="928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Блок управления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8688" y="3643313"/>
            <a:ext cx="2214562" cy="928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err="1">
                <a:solidFill>
                  <a:schemeClr val="tx1"/>
                </a:solidFill>
              </a:rPr>
              <a:t>Задатчик</a:t>
            </a:r>
            <a:r>
              <a:rPr lang="ru-RU" sz="2400" dirty="0">
                <a:solidFill>
                  <a:schemeClr val="tx1"/>
                </a:solidFill>
              </a:rPr>
              <a:t> воздействия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6250" y="3643313"/>
            <a:ext cx="2286000" cy="8572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Средства воздействия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6250" y="4857750"/>
            <a:ext cx="2286000" cy="1000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Блок контроля</a:t>
            </a:r>
          </a:p>
        </p:txBody>
      </p:sp>
      <p:sp>
        <p:nvSpPr>
          <p:cNvPr id="8" name="Овал 7"/>
          <p:cNvSpPr/>
          <p:nvPr/>
        </p:nvSpPr>
        <p:spPr>
          <a:xfrm>
            <a:off x="7143750" y="3214688"/>
            <a:ext cx="1857375" cy="16430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err="1">
                <a:solidFill>
                  <a:schemeClr val="tx1"/>
                </a:solidFill>
              </a:rPr>
              <a:t>Био</a:t>
            </a:r>
            <a:r>
              <a:rPr lang="ru-RU" sz="2400" dirty="0">
                <a:solidFill>
                  <a:schemeClr val="tx1"/>
                </a:solidFill>
              </a:rPr>
              <a:t> объект</a:t>
            </a:r>
          </a:p>
        </p:txBody>
      </p:sp>
      <p:cxnSp>
        <p:nvCxnSpPr>
          <p:cNvPr id="10" name="Прямая со стрелкой 9"/>
          <p:cNvCxnSpPr>
            <a:stCxn id="4" idx="2"/>
            <a:endCxn id="5" idx="0"/>
          </p:cNvCxnSpPr>
          <p:nvPr/>
        </p:nvCxnSpPr>
        <p:spPr>
          <a:xfrm rot="5400000">
            <a:off x="1821656" y="3072607"/>
            <a:ext cx="785813" cy="3556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5" idx="3"/>
            <a:endCxn id="6" idx="1"/>
          </p:cNvCxnSpPr>
          <p:nvPr/>
        </p:nvCxnSpPr>
        <p:spPr>
          <a:xfrm flipV="1">
            <a:off x="3143250" y="4071938"/>
            <a:ext cx="1143000" cy="36512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7" idx="1"/>
            <a:endCxn id="5" idx="2"/>
          </p:cNvCxnSpPr>
          <p:nvPr/>
        </p:nvCxnSpPr>
        <p:spPr>
          <a:xfrm rot="10800000">
            <a:off x="2035175" y="4572000"/>
            <a:ext cx="2251075" cy="785813"/>
          </a:xfrm>
          <a:prstGeom prst="bentConnector2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8" idx="4"/>
            <a:endCxn id="7" idx="3"/>
          </p:cNvCxnSpPr>
          <p:nvPr/>
        </p:nvCxnSpPr>
        <p:spPr>
          <a:xfrm rot="5400000">
            <a:off x="7072312" y="4357688"/>
            <a:ext cx="500063" cy="1500188"/>
          </a:xfrm>
          <a:prstGeom prst="bentConnector2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6" idx="3"/>
            <a:endCxn id="8" idx="2"/>
          </p:cNvCxnSpPr>
          <p:nvPr/>
        </p:nvCxnSpPr>
        <p:spPr>
          <a:xfrm flipV="1">
            <a:off x="6572250" y="4037013"/>
            <a:ext cx="571500" cy="34925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1357313" y="214313"/>
            <a:ext cx="7234237" cy="1439862"/>
          </a:xfrm>
        </p:spPr>
        <p:txBody>
          <a:bodyPr/>
          <a:lstStyle/>
          <a:p>
            <a:r>
              <a:rPr lang="ru-RU" b="1" smtClean="0"/>
              <a:t>Физиоактив</a:t>
            </a:r>
            <a:r>
              <a:rPr lang="en-US" b="1" smtClean="0"/>
              <a:t> GC</a:t>
            </a:r>
            <a:endParaRPr lang="ru-RU" smtClean="0"/>
          </a:p>
        </p:txBody>
      </p:sp>
      <p:sp>
        <p:nvSpPr>
          <p:cNvPr id="64515" name="Содержимое 2"/>
          <p:cNvSpPr>
            <a:spLocks noGrp="1"/>
          </p:cNvSpPr>
          <p:nvPr>
            <p:ph idx="1"/>
          </p:nvPr>
        </p:nvSpPr>
        <p:spPr>
          <a:xfrm>
            <a:off x="5286375" y="928688"/>
            <a:ext cx="3857625" cy="4900612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ru-RU" sz="2400" dirty="0" smtClean="0"/>
              <a:t>Специальное программное обеспечение </a:t>
            </a:r>
            <a:r>
              <a:rPr lang="ru-RU" sz="2400" b="1" dirty="0" smtClean="0"/>
              <a:t>GTS</a:t>
            </a:r>
            <a:r>
              <a:rPr lang="ru-RU" sz="2400" dirty="0" smtClean="0"/>
              <a:t>, с помощью которого легко определять параметры наиболее эффективной терапии для достижения конкретных медицинских целей. Все параметры и пункты меню на русском языке.</a:t>
            </a:r>
          </a:p>
        </p:txBody>
      </p:sp>
      <p:pic>
        <p:nvPicPr>
          <p:cNvPr id="64516" name="Рисунок 12" descr="http://www.gymna.ru/images/pic/g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643313"/>
            <a:ext cx="3786187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214313" y="6000750"/>
            <a:ext cx="6643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dirty="0"/>
              <a:t>Аппарат для 2-х канальной электротерапии, </a:t>
            </a:r>
            <a:r>
              <a:rPr lang="ru-RU" dirty="0" err="1"/>
              <a:t>вакуумтерапии</a:t>
            </a:r>
            <a:r>
              <a:rPr lang="ru-RU" dirty="0"/>
              <a:t>, ультразвуковой терапии, комбинированной терапии</a:t>
            </a:r>
          </a:p>
        </p:txBody>
      </p:sp>
      <p:pic>
        <p:nvPicPr>
          <p:cNvPr id="64518" name="Picture 7" descr="http://www.longway-med.ru/images/cms/data/duo-500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428750"/>
            <a:ext cx="37496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1357313" y="500063"/>
            <a:ext cx="737235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Аппарат для </a:t>
            </a:r>
            <a:r>
              <a:rPr lang="ru-RU" dirty="0" err="1" smtClean="0"/>
              <a:t>элекротерапии</a:t>
            </a:r>
            <a:r>
              <a:rPr lang="ru-RU" dirty="0" smtClean="0"/>
              <a:t> с биологической обратной связью (БОС) Мио 200</a:t>
            </a:r>
          </a:p>
        </p:txBody>
      </p:sp>
      <p:sp>
        <p:nvSpPr>
          <p:cNvPr id="52227" name="Содержимое 2"/>
          <p:cNvSpPr>
            <a:spLocks noGrp="1"/>
          </p:cNvSpPr>
          <p:nvPr>
            <p:ph idx="1"/>
          </p:nvPr>
        </p:nvSpPr>
        <p:spPr>
          <a:xfrm>
            <a:off x="4357688" y="1785938"/>
            <a:ext cx="4371975" cy="4357687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 smtClean="0"/>
              <a:t>Аппарат </a:t>
            </a:r>
            <a:r>
              <a:rPr lang="ru-RU" sz="1800" b="1" dirty="0" smtClean="0"/>
              <a:t>МИО 200</a:t>
            </a:r>
            <a:r>
              <a:rPr lang="ru-RU" sz="1800" dirty="0" smtClean="0"/>
              <a:t> - это аппарат ДУО 200, в котором электротерапия дополнена БОС по двум независимым каналам поверхностной электромиографии </a:t>
            </a:r>
            <a:r>
              <a:rPr lang="ru-RU" sz="1800" b="1" dirty="0" smtClean="0"/>
              <a:t>(ЭМГ) </a:t>
            </a:r>
            <a:r>
              <a:rPr lang="ru-RU" sz="1800" dirty="0" smtClean="0"/>
              <a:t>и по одному каналу давления. Обратная связь происходит через изображение вертикальной шкалы на экране аппарата, а при подключении компьютера - через изображение огибающей интерференционной </a:t>
            </a:r>
            <a:r>
              <a:rPr lang="ru-RU" sz="1800" dirty="0" err="1" smtClean="0"/>
              <a:t>электромиографической</a:t>
            </a:r>
            <a:r>
              <a:rPr lang="ru-RU" sz="1800" dirty="0" smtClean="0"/>
              <a:t> кривой или анимационное изображение на экране компьютера, которые изменяются пропорционально </a:t>
            </a:r>
            <a:r>
              <a:rPr lang="ru-RU" sz="1800" dirty="0" err="1" smtClean="0"/>
              <a:t>машечной</a:t>
            </a:r>
            <a:r>
              <a:rPr lang="ru-RU" sz="1800" dirty="0" smtClean="0"/>
              <a:t> активности. </a:t>
            </a:r>
          </a:p>
        </p:txBody>
      </p:sp>
      <p:pic>
        <p:nvPicPr>
          <p:cNvPr id="65540" name="Рисунок 37" descr="http://www.gymna.ru/images/pic/Myo2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428875"/>
            <a:ext cx="39147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1643063" y="285750"/>
            <a:ext cx="7234237" cy="1439863"/>
          </a:xfrm>
        </p:spPr>
        <p:txBody>
          <a:bodyPr/>
          <a:lstStyle/>
          <a:p>
            <a:r>
              <a:rPr lang="ru-RU" smtClean="0"/>
              <a:t>Аппарат физиотерапевтический MEDI-LINK</a:t>
            </a:r>
          </a:p>
        </p:txBody>
      </p:sp>
      <p:sp>
        <p:nvSpPr>
          <p:cNvPr id="53251" name="Содержимое 2"/>
          <p:cNvSpPr>
            <a:spLocks noGrp="1"/>
          </p:cNvSpPr>
          <p:nvPr>
            <p:ph idx="1"/>
          </p:nvPr>
        </p:nvSpPr>
        <p:spPr>
          <a:xfrm>
            <a:off x="4929188" y="1428750"/>
            <a:ext cx="3829050" cy="4525963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000" dirty="0" smtClean="0"/>
              <a:t>Ультразвуковая терапия (1 и 3 МГц) </a:t>
            </a:r>
            <a:br>
              <a:rPr lang="ru-RU" sz="2000" dirty="0" smtClean="0"/>
            </a:br>
            <a:r>
              <a:rPr lang="ru-RU" sz="2000" dirty="0" smtClean="0"/>
              <a:t>Интерференционная терапия (2-4 полюсная) </a:t>
            </a:r>
            <a:br>
              <a:rPr lang="ru-RU" sz="2000" dirty="0" smtClean="0"/>
            </a:br>
            <a:r>
              <a:rPr lang="ru-RU" sz="2000" dirty="0" smtClean="0"/>
              <a:t>Электростимуляция (более 20 видов лечебных токов) </a:t>
            </a:r>
            <a:br>
              <a:rPr lang="ru-RU" sz="2000" dirty="0" smtClean="0"/>
            </a:br>
            <a:r>
              <a:rPr lang="ru-RU" sz="2000" dirty="0" smtClean="0"/>
              <a:t>Коротковолновая (ИКВ) терапия (27,12 МГц) </a:t>
            </a:r>
            <a:br>
              <a:rPr lang="ru-RU" sz="2000" dirty="0" smtClean="0"/>
            </a:br>
            <a:r>
              <a:rPr lang="ru-RU" sz="2000" dirty="0" smtClean="0"/>
              <a:t>Низкочастотная терапия </a:t>
            </a:r>
            <a:br>
              <a:rPr lang="ru-RU" sz="2000" dirty="0" smtClean="0"/>
            </a:br>
            <a:r>
              <a:rPr lang="ru-RU" sz="2000" dirty="0" smtClean="0"/>
              <a:t>Лазерная терапия (выбор одиночных и матричных излучателей) </a:t>
            </a:r>
            <a:br>
              <a:rPr lang="ru-RU" sz="2000" dirty="0" smtClean="0"/>
            </a:br>
            <a:r>
              <a:rPr lang="ru-RU" sz="2000" dirty="0" err="1" smtClean="0"/>
              <a:t>Электромиографический</a:t>
            </a:r>
            <a:r>
              <a:rPr lang="ru-RU" sz="2000" dirty="0" smtClean="0"/>
              <a:t> мониторинг с обратной связью (2 канала)</a:t>
            </a:r>
          </a:p>
        </p:txBody>
      </p:sp>
      <p:pic>
        <p:nvPicPr>
          <p:cNvPr id="66564" name="Рисунок 4" descr="http://www.6478867.com/images/image/medilink_upravlenie_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000250"/>
            <a:ext cx="441166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1500188" y="214313"/>
            <a:ext cx="7234237" cy="1439862"/>
          </a:xfrm>
        </p:spPr>
        <p:txBody>
          <a:bodyPr/>
          <a:lstStyle/>
          <a:p>
            <a:pPr algn="ctr"/>
            <a:r>
              <a:rPr lang="ru-RU" smtClean="0"/>
              <a:t>Роботизированная больничная кровать</a:t>
            </a:r>
          </a:p>
        </p:txBody>
      </p:sp>
      <p:sp>
        <p:nvSpPr>
          <p:cNvPr id="54275" name="Содержимое 2"/>
          <p:cNvSpPr>
            <a:spLocks noGrp="1"/>
          </p:cNvSpPr>
          <p:nvPr>
            <p:ph idx="1"/>
          </p:nvPr>
        </p:nvSpPr>
        <p:spPr>
          <a:xfrm>
            <a:off x="4572000" y="1785938"/>
            <a:ext cx="4186238" cy="4525962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/>
              <a:t>Вертикальное положение стоя. Такая ориентация наряду с поддержкой корпуса и тренажером для ходьбы </a:t>
            </a:r>
            <a:r>
              <a:rPr lang="ru-RU" sz="2400" dirty="0" err="1" smtClean="0"/>
              <a:t>T-Walker</a:t>
            </a:r>
            <a:r>
              <a:rPr lang="ru-RU" sz="2400" dirty="0" smtClean="0"/>
              <a:t> (включен в комплект) позволяет выполнять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/>
              <a:t>упражнения на сгибание / разгибание с переменной нагрузкой в зависимости от величины угла наклона.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ru-RU" sz="2400" dirty="0" smtClean="0"/>
          </a:p>
        </p:txBody>
      </p:sp>
      <p:pic>
        <p:nvPicPr>
          <p:cNvPr id="6758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71625"/>
            <a:ext cx="4071938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1571625" y="285750"/>
            <a:ext cx="7234238" cy="143986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Биологическая обратная связь в восстановительной и спортивной медицине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643063"/>
            <a:ext cx="4286250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1571625" y="285750"/>
            <a:ext cx="7234238" cy="1439863"/>
          </a:xfrm>
        </p:spPr>
        <p:txBody>
          <a:bodyPr/>
          <a:lstStyle/>
          <a:p>
            <a:pPr algn="ctr"/>
            <a:r>
              <a:rPr lang="ru-RU" sz="4000" smtClean="0"/>
              <a:t>Сенсорные беговые дорожки с БОС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43188"/>
            <a:ext cx="43418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 descr="http://www.getsport.ru/files/products/original/fitlux-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4349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1"/>
          </p:nvPr>
        </p:nvSpPr>
        <p:spPr>
          <a:xfrm>
            <a:off x="1143000" y="571500"/>
            <a:ext cx="7858125" cy="555466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ru-RU" sz="2800" dirty="0" smtClean="0"/>
              <a:t>    </a:t>
            </a:r>
            <a:r>
              <a:rPr lang="ru-RU" sz="2800" dirty="0"/>
              <a:t>2.1. </a:t>
            </a:r>
            <a:r>
              <a:rPr lang="ru-RU" sz="2800" b="1" dirty="0" smtClean="0"/>
              <a:t>Компьютерные </a:t>
            </a:r>
            <a:r>
              <a:rPr lang="ru-RU" sz="2800" b="1" dirty="0" smtClean="0"/>
              <a:t>системы функциональной диагностики </a:t>
            </a:r>
          </a:p>
          <a:p>
            <a:pPr>
              <a:buFont typeface="Arial" pitchFamily="34" charset="0"/>
              <a:buNone/>
            </a:pPr>
            <a:endParaRPr lang="ru-RU" sz="2800" b="1" dirty="0" smtClean="0"/>
          </a:p>
          <a:p>
            <a:pPr>
              <a:buFont typeface="Arial" pitchFamily="34" charset="0"/>
              <a:buNone/>
            </a:pPr>
            <a:endParaRPr lang="ru-RU" sz="2800" b="1" dirty="0" smtClean="0"/>
          </a:p>
          <a:p>
            <a:pPr>
              <a:buFont typeface="Arial" pitchFamily="34" charset="0"/>
              <a:buNone/>
            </a:pPr>
            <a:r>
              <a:rPr lang="ru-RU" sz="2800" dirty="0" smtClean="0"/>
              <a:t>предназначены для анализа таких электрофизиологических показателей, как </a:t>
            </a:r>
          </a:p>
          <a:p>
            <a:pPr>
              <a:buFont typeface="Arial" pitchFamily="34" charset="0"/>
              <a:buNone/>
            </a:pPr>
            <a:r>
              <a:rPr lang="ru-RU" sz="2800" dirty="0" smtClean="0"/>
              <a:t>электроэнцефалограмма (ЭЭГ),</a:t>
            </a:r>
          </a:p>
          <a:p>
            <a:pPr>
              <a:buFont typeface="Arial" pitchFamily="34" charset="0"/>
              <a:buNone/>
            </a:pPr>
            <a:r>
              <a:rPr lang="ru-RU" sz="2800" dirty="0" smtClean="0"/>
              <a:t>электрокардиограмма (ЭКГ),</a:t>
            </a:r>
          </a:p>
          <a:p>
            <a:pPr>
              <a:buFont typeface="Arial" pitchFamily="34" charset="0"/>
              <a:buNone/>
            </a:pPr>
            <a:r>
              <a:rPr lang="ru-RU" sz="2800" dirty="0" err="1" smtClean="0"/>
              <a:t>электромиограмма</a:t>
            </a:r>
            <a:r>
              <a:rPr lang="ru-RU" sz="2800" dirty="0" smtClean="0"/>
              <a:t> (ЭМГ), </a:t>
            </a:r>
          </a:p>
          <a:p>
            <a:pPr>
              <a:buFont typeface="Arial" pitchFamily="34" charset="0"/>
              <a:buNone/>
            </a:pPr>
            <a:r>
              <a:rPr lang="ru-RU" sz="2800" dirty="0" err="1" smtClean="0"/>
              <a:t>реограмма</a:t>
            </a:r>
            <a:r>
              <a:rPr lang="ru-RU" sz="2800" dirty="0" smtClean="0"/>
              <a:t> (РГ), </a:t>
            </a:r>
          </a:p>
          <a:p>
            <a:pPr>
              <a:buFont typeface="Arial" pitchFamily="34" charset="0"/>
              <a:buNone/>
            </a:pPr>
            <a:r>
              <a:rPr lang="ru-RU" sz="2800" dirty="0" smtClean="0"/>
              <a:t>вызванные потенциалы (ВП) мозга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1071563" y="642938"/>
            <a:ext cx="7858125" cy="4714875"/>
          </a:xfrm>
        </p:spPr>
        <p:txBody>
          <a:bodyPr/>
          <a:lstStyle/>
          <a:p>
            <a:pPr algn="ctr"/>
            <a:r>
              <a:rPr lang="ru-RU" b="1" dirty="0" smtClean="0"/>
              <a:t>5.  </a:t>
            </a:r>
            <a:r>
              <a:rPr lang="ru-RU" b="1" dirty="0" smtClean="0"/>
              <a:t>Системы управления жизненно важных функций организма и </a:t>
            </a:r>
            <a:r>
              <a:rPr lang="ru-RU" b="1" dirty="0" err="1" smtClean="0"/>
              <a:t>биопротезирования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dirty="0" smtClean="0"/>
              <a:t>предназначены для поддержания или восстановления естественных функций органов и физиологических систем больного человека в пределах нормы.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1643063" y="285750"/>
            <a:ext cx="7234237" cy="725488"/>
          </a:xfrm>
        </p:spPr>
        <p:txBody>
          <a:bodyPr/>
          <a:lstStyle/>
          <a:p>
            <a:r>
              <a:rPr lang="ru-RU" smtClean="0"/>
              <a:t>Аппарат «Искусственная почка»</a:t>
            </a:r>
          </a:p>
        </p:txBody>
      </p:sp>
      <p:pic>
        <p:nvPicPr>
          <p:cNvPr id="71683" name="i-main-pic" descr="Картинка 12 из 13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143000"/>
            <a:ext cx="7786688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1500188" y="357188"/>
            <a:ext cx="7234237" cy="654050"/>
          </a:xfrm>
        </p:spPr>
        <p:txBody>
          <a:bodyPr/>
          <a:lstStyle/>
          <a:p>
            <a:r>
              <a:rPr lang="ru-RU" smtClean="0"/>
              <a:t>Искусственное сердце</a:t>
            </a:r>
          </a:p>
        </p:txBody>
      </p:sp>
      <p:pic>
        <p:nvPicPr>
          <p:cNvPr id="72707" name="i-main-pic" descr="Картинка 13 из 13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63"/>
            <a:ext cx="435768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i-main-pic" descr="Картинка 4 из 13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43063"/>
            <a:ext cx="421481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1909763" y="0"/>
            <a:ext cx="7234237" cy="1439863"/>
          </a:xfrm>
        </p:spPr>
        <p:txBody>
          <a:bodyPr/>
          <a:lstStyle/>
          <a:p>
            <a:pPr algn="ctr"/>
            <a:r>
              <a:rPr lang="ru-RU" smtClean="0"/>
              <a:t>Аппарат искусственной вентиляции легких</a:t>
            </a:r>
          </a:p>
        </p:txBody>
      </p:sp>
      <p:sp>
        <p:nvSpPr>
          <p:cNvPr id="60419" name="Содержимое 2"/>
          <p:cNvSpPr>
            <a:spLocks noGrp="1"/>
          </p:cNvSpPr>
          <p:nvPr>
            <p:ph idx="1"/>
          </p:nvPr>
        </p:nvSpPr>
        <p:spPr>
          <a:xfrm>
            <a:off x="4929188" y="1571625"/>
            <a:ext cx="3757612" cy="4071938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000" smtClean="0"/>
              <a:t>Прецизионный контроль и настройка позволяют улучшить </a:t>
            </a:r>
            <a:r>
              <a:rPr lang="ru-RU" sz="2000" i="1" smtClean="0"/>
              <a:t>синхронизацию вентилятора с пациентом</a:t>
            </a:r>
            <a:r>
              <a:rPr lang="ru-RU" sz="2000" smtClean="0"/>
              <a:t> и снизить энергетические затраты на дыхание пациета. EXTEND позволяет использовать рекомендации лучших специалистов при борьбе с тяжелыми случями дыхательных расстройст (например, у пациентов с респираторным дистресс-синдромом и обструктивными заболеваниями легких)</a:t>
            </a:r>
          </a:p>
        </p:txBody>
      </p:sp>
      <p:pic>
        <p:nvPicPr>
          <p:cNvPr id="73732" name="i-main-pic" descr="Картинка 1 из 28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928813"/>
            <a:ext cx="4500562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Рисунок 11" descr="http://www.reepl.ru/img/other/eXtend_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28625"/>
            <a:ext cx="8715375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1643063" y="142875"/>
            <a:ext cx="7234237" cy="868363"/>
          </a:xfrm>
        </p:spPr>
        <p:txBody>
          <a:bodyPr/>
          <a:lstStyle/>
          <a:p>
            <a:r>
              <a:rPr lang="ru-RU" smtClean="0"/>
              <a:t>Аппараты «Сердце-Легкие»</a:t>
            </a:r>
          </a:p>
        </p:txBody>
      </p:sp>
      <p:pic>
        <p:nvPicPr>
          <p:cNvPr id="75779" name="Master1_Content_image1" descr="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143000"/>
            <a:ext cx="54292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smtClean="0"/>
              <a:t>Протез</a:t>
            </a:r>
          </a:p>
        </p:txBody>
      </p:sp>
      <p:sp>
        <p:nvSpPr>
          <p:cNvPr id="64515" name="Содержимое 2"/>
          <p:cNvSpPr>
            <a:spLocks noGrp="1"/>
          </p:cNvSpPr>
          <p:nvPr>
            <p:ph idx="1"/>
          </p:nvPr>
        </p:nvSpPr>
        <p:spPr>
          <a:xfrm>
            <a:off x="4643438" y="1143000"/>
            <a:ext cx="4500562" cy="5000625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/>
              <a:t>Протез оснащён микропроцессором, </a:t>
            </a:r>
            <a:r>
              <a:rPr lang="ru-RU" sz="2400" dirty="0" err="1" smtClean="0"/>
              <a:t>расположеным</a:t>
            </a:r>
            <a:r>
              <a:rPr lang="ru-RU" sz="2400" dirty="0" smtClean="0"/>
              <a:t> в колене, который способен отслеживать походку человека 50 раз в секунду и самостоятельно подстраивать работу гидравлики для максимального комфорта. Вдобавок, в комплект «устройства» входит беспроводной пульт управления, с помощью которого можно переключать различные режимы работы.</a:t>
            </a:r>
          </a:p>
        </p:txBody>
      </p:sp>
      <p:pic>
        <p:nvPicPr>
          <p:cNvPr id="76804" name="Рисунок 7" descr="Обо всем - Протезирование или как медицина с современными технологиями помогают людям жи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43000"/>
            <a:ext cx="4357688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Биопротез</a:t>
            </a:r>
          </a:p>
        </p:txBody>
      </p:sp>
      <p:sp>
        <p:nvSpPr>
          <p:cNvPr id="65539" name="Содержимое 2"/>
          <p:cNvSpPr>
            <a:spLocks noGrp="1"/>
          </p:cNvSpPr>
          <p:nvPr>
            <p:ph idx="1"/>
          </p:nvPr>
        </p:nvSpPr>
        <p:spPr>
          <a:xfrm>
            <a:off x="4286250" y="1071563"/>
            <a:ext cx="4643438" cy="5072062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/>
              <a:t>Ученые из </a:t>
            </a:r>
            <a:r>
              <a:rPr lang="ru-RU" sz="2400" dirty="0" err="1" smtClean="0"/>
              <a:t>Тель-Авивского</a:t>
            </a:r>
            <a:r>
              <a:rPr lang="ru-RU" sz="2400" dirty="0" smtClean="0"/>
              <a:t> университета (</a:t>
            </a:r>
            <a:r>
              <a:rPr lang="ru-RU" sz="2400" dirty="0" err="1" smtClean="0"/>
              <a:t>Tel-Aviv</a:t>
            </a:r>
            <a:r>
              <a:rPr lang="ru-RU" sz="2400" dirty="0" smtClean="0"/>
              <a:t> </a:t>
            </a:r>
            <a:r>
              <a:rPr lang="ru-RU" sz="2400" dirty="0" err="1" smtClean="0"/>
              <a:t>University</a:t>
            </a:r>
            <a:r>
              <a:rPr lang="ru-RU" sz="2400" dirty="0" smtClean="0"/>
              <a:t>, TAU) провели первую в мире успешную операцию, в результате которой искусственная рука-протез была подключена к живым нервным окончаниям пациента, что дало возможность пациенту не только управлять движениями протеза, но и чувствовать прикосновения к предметам. </a:t>
            </a: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43063"/>
            <a:ext cx="378460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Рисунок 14" descr="Обо всем - Протезирование или как медицина с современными технологиями помогают людям жи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42938"/>
            <a:ext cx="450056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4"/>
          <p:cNvSpPr txBox="1">
            <a:spLocks noChangeArrowheads="1"/>
          </p:cNvSpPr>
          <p:nvPr/>
        </p:nvSpPr>
        <p:spPr bwMode="auto">
          <a:xfrm>
            <a:off x="5286375" y="857250"/>
            <a:ext cx="364331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sz="2000"/>
              <a:t>Робину Экенстаму потребовалось всего несколько занятий для обучения, после чего он стал владеть искусственной рукой как своей собственной. Он сам высказался по этому поводу весьма эмоционально: «Я двигаю мышцами, которых я не чувствовал и не использовал уже много лет. Я могу взять что угодно и почувствовать это кончиками пальцев, которых у меня нет. Это удивительно».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Содержимое 2"/>
          <p:cNvSpPr>
            <a:spLocks noGrp="1"/>
          </p:cNvSpPr>
          <p:nvPr>
            <p:ph idx="1"/>
          </p:nvPr>
        </p:nvSpPr>
        <p:spPr>
          <a:xfrm>
            <a:off x="5000625" y="428625"/>
            <a:ext cx="3929063" cy="5697538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000" smtClean="0"/>
              <a:t>В частности, на Международном конгрессе по протезированию и ортопедии ISPO World Congress в Лейпциге (Германия) компания BeBionic показала собственную разработку - протез кисти руки, с помощью которого человек может выполнять даже сложные манипуляции. Устройство обладает миоэлектрической системой управления, когда на сохранившемся участке конечности считываются мышечные импульсы и преобразуются в соответствующие команды для исполнительных приводов протеза. </a:t>
            </a:r>
          </a:p>
        </p:txBody>
      </p:sp>
      <p:pic>
        <p:nvPicPr>
          <p:cNvPr id="79875" name="Рисунок 15" descr="Обо всем - Протезирование или как медицина с современными технологиями помогают людям жи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1625"/>
            <a:ext cx="4929188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763688" y="488950"/>
            <a:ext cx="7234238" cy="65405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2.1.1</a:t>
            </a:r>
            <a:r>
              <a:rPr lang="ru-RU" dirty="0"/>
              <a:t>. Состав </a:t>
            </a:r>
            <a:r>
              <a:rPr lang="ru-RU" dirty="0" err="1" smtClean="0"/>
              <a:t>кардиоанализатора</a:t>
            </a:r>
            <a:endParaRPr lang="ru-RU" dirty="0" smtClean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857750" y="1143000"/>
            <a:ext cx="3786188" cy="300037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latin typeface="+mn-lt"/>
                <a:ea typeface="+mn-ea"/>
              </a:rPr>
              <a:t>Электронный блок пациента</a:t>
            </a:r>
            <a:br>
              <a:rPr lang="ru-RU" sz="2400" dirty="0">
                <a:latin typeface="+mn-lt"/>
                <a:ea typeface="+mn-ea"/>
              </a:rPr>
            </a:br>
            <a:r>
              <a:rPr lang="ru-RU" sz="2400" dirty="0">
                <a:latin typeface="+mn-lt"/>
                <a:ea typeface="+mn-ea"/>
              </a:rPr>
              <a:t> 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latin typeface="+mn-lt"/>
                <a:ea typeface="+mn-ea"/>
              </a:rPr>
              <a:t>Интерфейсный блок для связи с компьютером через порт USB</a:t>
            </a:r>
            <a:br>
              <a:rPr lang="ru-RU" sz="2400" dirty="0">
                <a:latin typeface="+mn-lt"/>
                <a:ea typeface="+mn-ea"/>
              </a:rPr>
            </a:br>
            <a:r>
              <a:rPr lang="ru-RU" sz="2400" dirty="0">
                <a:latin typeface="+mn-lt"/>
                <a:ea typeface="+mn-ea"/>
              </a:rPr>
              <a:t> 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latin typeface="+mn-lt"/>
                <a:ea typeface="+mn-ea"/>
              </a:rPr>
              <a:t>Электроды, датчики, кабели и другие принадлежности</a:t>
            </a:r>
            <a:br>
              <a:rPr lang="ru-RU" sz="2400" dirty="0">
                <a:latin typeface="+mn-lt"/>
                <a:ea typeface="+mn-ea"/>
              </a:rPr>
            </a:br>
            <a:r>
              <a:rPr lang="ru-RU" sz="2400" dirty="0">
                <a:latin typeface="+mn-lt"/>
                <a:ea typeface="+mn-ea"/>
              </a:rPr>
              <a:t> 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latin typeface="+mn-lt"/>
                <a:ea typeface="+mn-ea"/>
              </a:rPr>
              <a:t>Компакт-диск с программно-методическим обеспечением для ОС </a:t>
            </a:r>
            <a:r>
              <a:rPr lang="ru-RU" sz="2400" dirty="0" err="1">
                <a:latin typeface="+mn-lt"/>
                <a:ea typeface="+mn-ea"/>
              </a:rPr>
              <a:t>Windows</a:t>
            </a:r>
            <a:r>
              <a:rPr lang="ru-RU" sz="2400" dirty="0">
                <a:latin typeface="+mn-lt"/>
                <a:ea typeface="+mn-ea"/>
              </a:rPr>
              <a:t/>
            </a:r>
            <a:br>
              <a:rPr lang="ru-RU" sz="2400" dirty="0">
                <a:latin typeface="+mn-lt"/>
                <a:ea typeface="+mn-ea"/>
              </a:rPr>
            </a:br>
            <a:r>
              <a:rPr lang="ru-RU" sz="2400" dirty="0">
                <a:latin typeface="+mn-lt"/>
                <a:ea typeface="+mn-ea"/>
              </a:rPr>
              <a:t> 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latin typeface="+mn-lt"/>
                <a:ea typeface="+mn-ea"/>
              </a:rPr>
              <a:t>Компьютер (типа </a:t>
            </a:r>
            <a:r>
              <a:rPr lang="en-US" sz="2400" dirty="0">
                <a:latin typeface="+mn-lt"/>
                <a:ea typeface="+mn-ea"/>
              </a:rPr>
              <a:t>Pentium</a:t>
            </a:r>
            <a:r>
              <a:rPr lang="ru-RU" sz="2400" dirty="0">
                <a:latin typeface="+mn-lt"/>
                <a:ea typeface="+mn-ea"/>
              </a:rPr>
              <a:t>, </a:t>
            </a:r>
            <a:r>
              <a:rPr lang="en-US" sz="2400" dirty="0" err="1">
                <a:latin typeface="+mn-lt"/>
                <a:ea typeface="+mn-ea"/>
              </a:rPr>
              <a:t>Athlon</a:t>
            </a:r>
            <a:r>
              <a:rPr lang="ru-RU" sz="2400" dirty="0">
                <a:latin typeface="+mn-lt"/>
                <a:ea typeface="+mn-ea"/>
              </a:rPr>
              <a:t>, </a:t>
            </a:r>
            <a:r>
              <a:rPr lang="en-US" sz="2400" dirty="0">
                <a:latin typeface="+mn-lt"/>
                <a:ea typeface="+mn-ea"/>
              </a:rPr>
              <a:t>Celeron</a:t>
            </a:r>
            <a:r>
              <a:rPr lang="ru-RU" sz="2400" dirty="0">
                <a:latin typeface="+mn-lt"/>
                <a:ea typeface="+mn-ea"/>
              </a:rPr>
              <a:t>) или аналогичный </a:t>
            </a:r>
            <a:r>
              <a:rPr lang="en-US" sz="2400" dirty="0" err="1">
                <a:latin typeface="+mn-lt"/>
                <a:ea typeface="+mn-ea"/>
              </a:rPr>
              <a:t>NoteBook</a:t>
            </a:r>
            <a:r>
              <a:rPr lang="ru-RU" sz="2400" dirty="0">
                <a:latin typeface="+mn-lt"/>
                <a:ea typeface="+mn-ea"/>
              </a:rPr>
              <a:t>, принтер </a:t>
            </a:r>
            <a:endParaRPr lang="ru-RU" sz="3600" dirty="0">
              <a:latin typeface="+mn-lt"/>
              <a:ea typeface="+mn-ea"/>
            </a:endParaRPr>
          </a:p>
        </p:txBody>
      </p:sp>
      <p:pic>
        <p:nvPicPr>
          <p:cNvPr id="12292" name="Picture 6" descr="http://promportal.su/foto/good_fotos/211/2119622/kardioanalizator_ankar_131_foto_larg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57313"/>
            <a:ext cx="4071938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http://www.medcentr-moskovia.ru/img/oborudovanie/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143375"/>
            <a:ext cx="28575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30" descr="Обо всем - Протезирование или как медицина с современными технологиями помогают людям жи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3"/>
          <p:cNvSpPr>
            <a:spLocks noGrp="1"/>
          </p:cNvSpPr>
          <p:nvPr>
            <p:ph type="title"/>
          </p:nvPr>
        </p:nvSpPr>
        <p:spPr>
          <a:xfrm>
            <a:off x="1500188" y="285750"/>
            <a:ext cx="7234237" cy="796925"/>
          </a:xfrm>
        </p:spPr>
        <p:txBody>
          <a:bodyPr/>
          <a:lstStyle/>
          <a:p>
            <a:r>
              <a:rPr lang="ru-RU" smtClean="0"/>
              <a:t>Телемедицина</a:t>
            </a:r>
          </a:p>
        </p:txBody>
      </p:sp>
      <p:pic>
        <p:nvPicPr>
          <p:cNvPr id="81923" name="Picture 2" descr="http://tele.med.ru/FLER1.files/image0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85875"/>
            <a:ext cx="410368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5"/>
          <p:cNvSpPr txBox="1">
            <a:spLocks noChangeArrowheads="1"/>
          </p:cNvSpPr>
          <p:nvPr/>
        </p:nvSpPr>
        <p:spPr bwMode="auto">
          <a:xfrm>
            <a:off x="142875" y="4500563"/>
            <a:ext cx="4429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sz="1200" b="1"/>
              <a:t>Фрагмент компьютерной анестезиологической карты и цифровая фотография этапа операции при просмотре через Internet</a:t>
            </a:r>
          </a:p>
        </p:txBody>
      </p:sp>
      <p:pic>
        <p:nvPicPr>
          <p:cNvPr id="81925" name="Picture 4" descr="http://tele.med.ru/FLER1.files/image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000125"/>
            <a:ext cx="3911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Box 7"/>
          <p:cNvSpPr txBox="1">
            <a:spLocks noChangeArrowheads="1"/>
          </p:cNvSpPr>
          <p:nvPr/>
        </p:nvSpPr>
        <p:spPr bwMode="auto">
          <a:xfrm>
            <a:off x="4857750" y="4714875"/>
            <a:ext cx="39290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sz="1200" b="1"/>
              <a:t>Веб-камера с управлением через Internet в операционной лампе</a:t>
            </a:r>
            <a:r>
              <a:rPr lang="ru-RU" b="1"/>
              <a:t>.</a:t>
            </a:r>
            <a:endParaRPr lang="ru-RU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2947" name="Picture 2" descr="http://tele.med.ru/FLER1.files/image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485775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Box 3"/>
          <p:cNvSpPr txBox="1">
            <a:spLocks noChangeArrowheads="1"/>
          </p:cNvSpPr>
          <p:nvPr/>
        </p:nvSpPr>
        <p:spPr bwMode="auto">
          <a:xfrm>
            <a:off x="214313" y="4143375"/>
            <a:ext cx="4714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sz="1200" b="1"/>
              <a:t>Дистанционное обсуждение с коллегой из Уфы течения операции по протезированию митрального клапана, проводимой в Российском Научном Центре Хирургии.</a:t>
            </a:r>
            <a:endParaRPr lang="ru-RU" sz="1200"/>
          </a:p>
        </p:txBody>
      </p:sp>
      <p:pic>
        <p:nvPicPr>
          <p:cNvPr id="82949" name="Picture 4" descr="http://tele.med.ru/FLER1.files/image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14313"/>
            <a:ext cx="36941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TextBox 5"/>
          <p:cNvSpPr txBox="1">
            <a:spLocks noChangeArrowheads="1"/>
          </p:cNvSpPr>
          <p:nvPr/>
        </p:nvSpPr>
        <p:spPr bwMode="auto">
          <a:xfrm>
            <a:off x="5286375" y="4572000"/>
            <a:ext cx="3571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ru-RU" sz="1200" b="1"/>
              <a:t>Оснащение современного хирурга при проведении дистанционного обучения из операционой РНЦХ РАМН. (Веб-камера в операционной лампе, налобный микроскоп, радиомикрофон)</a:t>
            </a:r>
            <a:endParaRPr lang="ru-RU" sz="12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3971" name="Picture 2" descr="http://www.med.ru/userfiles/images/fler_text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00063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http://dnews.donetsk.ua/storage/fotos/2011/04/12/13026181712363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28625"/>
            <a:ext cx="34766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6" descr="Телемедицина связала томские районные больницы с НИИ Бурденк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500438"/>
            <a:ext cx="3814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8" descr="http://2.bp.blogspot.com/-J_6xTU7fwq4/T2OtcallVcI/AAAAAAAAAfI/dozTscjmd84/s1600/%D0%BA%D0%BE%D0%BD%D1%84%D0%B5%D1%80%D0%B5%D0%BD%D1%86%D0%B8%D1%8F+%D0%BF%D0%BE+%D1%82%D0%B5%D0%BB%D0%B5%D0%BC%D0%B5%D0%B4%D0%B8%D1%86%D0%B8%D0%BD%D0%B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86125"/>
            <a:ext cx="3810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>
          <a:xfrm>
            <a:off x="714375" y="1500188"/>
            <a:ext cx="8101013" cy="2072828"/>
          </a:xfrm>
        </p:spPr>
        <p:txBody>
          <a:bodyPr/>
          <a:lstStyle/>
          <a:p>
            <a:pPr algn="ctr"/>
            <a:r>
              <a:rPr lang="ru-RU" sz="4800" b="1" dirty="0" smtClean="0"/>
              <a:t>Компьютер в хирургии</a:t>
            </a:r>
          </a:p>
        </p:txBody>
      </p:sp>
      <p:pic>
        <p:nvPicPr>
          <p:cNvPr id="7171" name="Picture 3" descr="C:\Documents and Settings\Инна\Рабочий стол\sop-te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80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0834" name="Picture 2" descr="C:\Users\Инна\Downloads\1cf5336335b06fd652170522f14f9e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3" y="56701"/>
            <a:ext cx="4383991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5" name="Picture 3" descr="C:\Users\Инна\Downloads\1d004370cc34ae8cf27bfd932dc026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77" y="188640"/>
            <a:ext cx="4477023" cy="298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7" name="Picture 5" descr="C:\Users\Инна\Downloads\1e048d5c0a85403c09bb377235b1ebf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4" y="3284984"/>
            <a:ext cx="4532851" cy="30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8" name="Picture 6" descr="C:\Users\Инна\Downloads\3cc39f1196d7e4c0da5da0c6a92432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2" y="3362101"/>
            <a:ext cx="4301678" cy="287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1858" name="Picture 2" descr="C:\Users\Инна\Downloads\03f984efd530775bfe639dfb76df0f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82" y="260648"/>
            <a:ext cx="4370013" cy="291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59" name="Picture 3" descr="C:\Users\Инна\Downloads\065afbbb00d1ee3387e8ca7a2d6ecb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496634" cy="300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5954" name="Picture 2" descr="C:\Users\Инна\Downloads\c6b2ba1ad18f163d2ba4a4e3e210a7c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6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99847"/>
            <a:ext cx="7234237" cy="1439863"/>
          </a:xfrm>
        </p:spPr>
        <p:txBody>
          <a:bodyPr/>
          <a:lstStyle/>
          <a:p>
            <a:r>
              <a:rPr lang="ru-RU" dirty="0" err="1" smtClean="0"/>
              <a:t>Лапароскопическая</a:t>
            </a:r>
            <a:r>
              <a:rPr lang="ru-RU" dirty="0" smtClean="0"/>
              <a:t> операция: </a:t>
            </a:r>
            <a:r>
              <a:rPr lang="ru-RU" dirty="0"/>
              <a:t>грыжа пищеводного отверстия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24404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55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6978" name="Picture 2" descr="C:\Users\Инна\Downloads\da807562fcc28c59eb493e0583caaf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Альтон-12K компьютерный кардиоанализатор : Медтехника Сама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571625"/>
            <a:ext cx="6500812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1000125" y="285750"/>
            <a:ext cx="78581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ru-RU" sz="3200">
                <a:latin typeface="Calibri" pitchFamily="34" charset="0"/>
              </a:rPr>
              <a:t>12-канальный компьютерный электрокардиоанализатор АЛЬТОН -12K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9026" name="Picture 2" descr="C:\Users\Инна\Downloads\f12ff5a91a9d5fae362f726a76e9e8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5100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07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47664" y="2060848"/>
            <a:ext cx="7772400" cy="1470025"/>
          </a:xfrm>
        </p:spPr>
        <p:txBody>
          <a:bodyPr/>
          <a:lstStyle/>
          <a:p>
            <a:r>
              <a:rPr lang="ru-RU" dirty="0" smtClean="0"/>
              <a:t>Компьютер в стоматологии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1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mk.ru/upload/iblock_mk/475/c1/f0/04/DETAIL_PICTURE_541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8680"/>
            <a:ext cx="452437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ltair-stom.ru/wp-content/uploads/2012/06/viziograf_altai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04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ov-stom.ru/netcat_files/Image/IMG_6832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6" y="3212976"/>
            <a:ext cx="4896544" cy="326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97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masterdentnv.ru/wp-content/uploads/2015/02/IMG_42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98029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1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www.dentaljazz.ru/IMG/cad-ca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44" y="1196752"/>
            <a:ext cx="725840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3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SimSun"/>
        <a:cs typeface="SimSun"/>
      </a:majorFont>
      <a:minorFont>
        <a:latin typeface="Verdana"/>
        <a:ea typeface="SimSun"/>
        <a:cs typeface="SimSu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peopl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1012</TotalTime>
  <Words>1994</Words>
  <Application>Microsoft Office PowerPoint</Application>
  <PresentationFormat>Экран (4:3)</PresentationFormat>
  <Paragraphs>201</Paragraphs>
  <Slides>94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94</vt:i4>
      </vt:variant>
    </vt:vector>
  </HeadingPairs>
  <TitlesOfParts>
    <vt:vector size="97" baseType="lpstr">
      <vt:lpstr>Тема1</vt:lpstr>
      <vt:lpstr>Тема Office</vt:lpstr>
      <vt:lpstr>4people</vt:lpstr>
      <vt:lpstr>1. АСУ (автоматизированная система управления) медицинским учреждением </vt:lpstr>
      <vt:lpstr>Презентация PowerPoint</vt:lpstr>
      <vt:lpstr>2. Медицинские приборно-компьютерные системы (МПКС)</vt:lpstr>
      <vt:lpstr>МПКС   предназначены для информационной поддержки и/или автоматизации диагностического и лечебного процесса, осуществляемых при непосредственном контакте с организмом пациента.</vt:lpstr>
      <vt:lpstr>МПКС состоит из медицинского прибора, вычислительного устройства и программного обеспечения, которое обеспечивает вычисление следующих функций:</vt:lpstr>
      <vt:lpstr>Классификация МПКС по назначению:</vt:lpstr>
      <vt:lpstr>Презентация PowerPoint</vt:lpstr>
      <vt:lpstr> 2.1.1. Состав кардиоанализатора</vt:lpstr>
      <vt:lpstr>Презентация PowerPoint</vt:lpstr>
      <vt:lpstr>Диагностический комплекс для проведения нагрузочных и других функциональных электрокардиографических проб АЛЬТОН-ТЕСТ</vt:lpstr>
      <vt:lpstr>2.1.2. Электроэнцефалографические исследования "Энцефалан-ЭЭГ" </vt:lpstr>
      <vt:lpstr>Запись ЭЭГ</vt:lpstr>
      <vt:lpstr>В процессе записи ЭЭГ можно отмечать значимые события установкой маркеров, определенных пользователем. </vt:lpstr>
      <vt:lpstr>Комплект оборудования «ЭНЦЕФАЛАН-ВИДЕО» для цифрового ЭЭГ-видеомониторинга </vt:lpstr>
      <vt:lpstr>Спектральный анализ ЭЭГ-сигналов по всем отведениям в топическом виде, в виде топографических карт и табличных значений</vt:lpstr>
      <vt:lpstr>2.1.3. ЭНМГ "Электронейромиография" - это исследование периферической нервной системы.</vt:lpstr>
      <vt:lpstr>Во время проведения ЭНМГ аппаратом производится импульс и проверяется ответная реакция мышечного волокна на сигнал, что позволяет определить следующее: Способность сокращения мышцы в ответ на стимул. Количество и качество прохождения импульса по нервным волокнам. Скорость проводимости импульса. Локализацию поражения нерва при его наличии. </vt:lpstr>
      <vt:lpstr>Методики электромиографических исследований</vt:lpstr>
      <vt:lpstr>Презентация PowerPoint</vt:lpstr>
      <vt:lpstr>Презентация PowerPoint</vt:lpstr>
      <vt:lpstr>Презентация PowerPoint</vt:lpstr>
      <vt:lpstr>2.1.4. Исследования слуховых ВП</vt:lpstr>
      <vt:lpstr>Презентация PowerPoint</vt:lpstr>
      <vt:lpstr>2.1.5. Исследования зрительных ВП на вспышку света</vt:lpstr>
      <vt:lpstr>Презентация PowerPoint</vt:lpstr>
      <vt:lpstr>Оптическая когерентная томография </vt:lpstr>
      <vt:lpstr>2.1.6. Реографы-полианализаторы РГПА-6/12  “РЕАН-ПОЛИ” для комплексного исследования параметров кровообращения  </vt:lpstr>
      <vt:lpstr>Презентация PowerPoint</vt:lpstr>
      <vt:lpstr>Топографическое картирование основных количественных показателей мозгового кровообращения.</vt:lpstr>
      <vt:lpstr>Программа оценки состояния на основе анализа сердечного ритма</vt:lpstr>
      <vt:lpstr>СОВОКУПНЫЙ АНАЛИЗ ЭЛЕКТРИЧЕСКОЙ АКТИВНОСТИ И КРОВООБРАЩЕНИЯ ГОЛОВНОГО МОЗГА</vt:lpstr>
      <vt:lpstr>Презентация PowerPoint</vt:lpstr>
      <vt:lpstr>Классификация мониторных систем по назначению:</vt:lpstr>
      <vt:lpstr>Центральная мониторная станция Acuity</vt:lpstr>
      <vt:lpstr>Монитор пациента</vt:lpstr>
      <vt:lpstr>Дисплей ЭЭГ</vt:lpstr>
      <vt:lpstr>Презентация PowerPoint</vt:lpstr>
      <vt:lpstr>2.3. Клиническая  лабораторная  диагностика    представляет собой диагностическую процедуру, состоящую из совокупности исследований in Vitro биоматериала человеческого организма, основанных на использовании гематологических, общеклинических, паразитарных, биохимических, иммунологических, серологических, молекулярно-биологических, бактериологических, генетических,  цитологических, токсикологических, вирусологических методов, сопоставления результатов этих методов с клиническими данными и формирования лабораторного заключения.</vt:lpstr>
      <vt:lpstr>2.3.1. Биохимический анализатор</vt:lpstr>
      <vt:lpstr>2.3.2. Иммуногематологический анализатор</vt:lpstr>
      <vt:lpstr>Презентация PowerPoint</vt:lpstr>
      <vt:lpstr>Презентация PowerPoint</vt:lpstr>
      <vt:lpstr>Презентация PowerPoint</vt:lpstr>
      <vt:lpstr>Ангиография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3.2. Рентген</vt:lpstr>
      <vt:lpstr>3.3. Компьютерная томография (КТ)  – это исследования внутренних органов человека с использованием рентгеновского излучения. </vt:lpstr>
      <vt:lpstr>Презентация PowerPoint</vt:lpstr>
      <vt:lpstr>3.4. Магнитно-резонансная томография (МРТ) — томографический способ исследования внутренних органов и тканей с использованием физического явления ядерного магнитного резонанса.</vt:lpstr>
      <vt:lpstr>Презентация PowerPoint</vt:lpstr>
      <vt:lpstr>Презентация PowerPoint</vt:lpstr>
      <vt:lpstr>Презентация PowerPoint</vt:lpstr>
      <vt:lpstr>3.4. Ультразвуковое исследование (УЗИ), сонография — неинвазивное исследование организма человека или животного с помощью ультразвуковых волн. Физическая основа УЗИ — пьезоэлектрический эффект.</vt:lpstr>
      <vt:lpstr>Презентация PowerPoint</vt:lpstr>
      <vt:lpstr>3.5. Термография – это новый метод исследования, который позволяет зарегистрировать инфракрасное излучение тела, для того, чтобы выявить какое – либо заболевание</vt:lpstr>
      <vt:lpstr>4. Системы лечебных воздействий</vt:lpstr>
      <vt:lpstr>Физиоактив GC</vt:lpstr>
      <vt:lpstr>Аппарат для элекротерапии с биологической обратной связью (БОС) Мио 200</vt:lpstr>
      <vt:lpstr>Аппарат физиотерапевтический MEDI-LINK</vt:lpstr>
      <vt:lpstr>Роботизированная больничная кровать</vt:lpstr>
      <vt:lpstr>Биологическая обратная связь в восстановительной и спортивной медицине</vt:lpstr>
      <vt:lpstr>Сенсорные беговые дорожки с БОС</vt:lpstr>
      <vt:lpstr>5.  Системы управления жизненно важных функций организма и биопротезирования  предназначены для поддержания или восстановления естественных функций органов и физиологических систем больного человека в пределах нормы.</vt:lpstr>
      <vt:lpstr>Аппарат «Искусственная почка»</vt:lpstr>
      <vt:lpstr>Искусственное сердце</vt:lpstr>
      <vt:lpstr>Аппарат искусственной вентиляции легких</vt:lpstr>
      <vt:lpstr>Презентация PowerPoint</vt:lpstr>
      <vt:lpstr>Аппараты «Сердце-Легкие»</vt:lpstr>
      <vt:lpstr>Протез</vt:lpstr>
      <vt:lpstr>Биопротез</vt:lpstr>
      <vt:lpstr>Презентация PowerPoint</vt:lpstr>
      <vt:lpstr>Презентация PowerPoint</vt:lpstr>
      <vt:lpstr>Презентация PowerPoint</vt:lpstr>
      <vt:lpstr>Телемедицина</vt:lpstr>
      <vt:lpstr>Презентация PowerPoint</vt:lpstr>
      <vt:lpstr>Презентация PowerPoint</vt:lpstr>
      <vt:lpstr>Компьютер в хирургии</vt:lpstr>
      <vt:lpstr>Презентация PowerPoint</vt:lpstr>
      <vt:lpstr>Презентация PowerPoint</vt:lpstr>
      <vt:lpstr>Презентация PowerPoint</vt:lpstr>
      <vt:lpstr>Лапароскопическая операция: грыжа пищеводного отверстия</vt:lpstr>
      <vt:lpstr>Презентация PowerPoint</vt:lpstr>
      <vt:lpstr>Презентация PowerPoint</vt:lpstr>
      <vt:lpstr>Компьютер в стоматологии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Медицинские приборно-компьютерные системы (МПКС)</dc:title>
  <dc:creator>Shvedova</dc:creator>
  <cp:lastModifiedBy>Администратор</cp:lastModifiedBy>
  <cp:revision>113</cp:revision>
  <dcterms:created xsi:type="dcterms:W3CDTF">2012-03-22T08:32:17Z</dcterms:created>
  <dcterms:modified xsi:type="dcterms:W3CDTF">2018-01-04T12:13:50Z</dcterms:modified>
</cp:coreProperties>
</file>